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59" r:id="rId3"/>
    <p:sldId id="261" r:id="rId4"/>
    <p:sldId id="280" r:id="rId5"/>
    <p:sldId id="275" r:id="rId6"/>
    <p:sldId id="272" r:id="rId7"/>
    <p:sldId id="273" r:id="rId8"/>
    <p:sldId id="276" r:id="rId9"/>
    <p:sldId id="277" r:id="rId10"/>
    <p:sldId id="278" r:id="rId11"/>
    <p:sldId id="271" r:id="rId12"/>
    <p:sldId id="274" r:id="rId13"/>
    <p:sldId id="279" r:id="rId14"/>
    <p:sldId id="260" r:id="rId15"/>
    <p:sldId id="265" r:id="rId16"/>
    <p:sldId id="266" r:id="rId17"/>
    <p:sldId id="267" r:id="rId18"/>
    <p:sldId id="268" r:id="rId19"/>
    <p:sldId id="270" r:id="rId20"/>
    <p:sldId id="262" r:id="rId21"/>
    <p:sldId id="281" r:id="rId22"/>
    <p:sldId id="282" r:id="rId23"/>
    <p:sldId id="283" r:id="rId24"/>
    <p:sldId id="284" r:id="rId25"/>
    <p:sldId id="285" r:id="rId26"/>
    <p:sldId id="286" r:id="rId27"/>
    <p:sldId id="263" r:id="rId28"/>
    <p:sldId id="289" r:id="rId29"/>
    <p:sldId id="288" r:id="rId30"/>
    <p:sldId id="287" r:id="rId31"/>
    <p:sldId id="290" r:id="rId32"/>
    <p:sldId id="291" r:id="rId33"/>
    <p:sldId id="258" r:id="rId34"/>
  </p:sldIdLst>
  <p:sldSz cx="12192000" cy="6858000"/>
  <p:notesSz cx="6858000" cy="9144000"/>
  <p:embeddedFontLst>
    <p:embeddedFont>
      <p:font typeface="Prompt Light" panose="00000400000000000000" pitchFamily="2" charset="-34"/>
      <p:regular r:id="rId35"/>
      <p:italic r:id="rId36"/>
    </p:embeddedFont>
    <p:embeddedFont>
      <p:font typeface="SimSun" panose="02010600030101010101" pitchFamily="2" charset="-122"/>
      <p:regular r:id="rId37"/>
    </p:embeddedFont>
    <p:embeddedFont>
      <p:font typeface="Prompt SemiBold" panose="00000700000000000000" pitchFamily="2" charset="-34"/>
      <p:bold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맑은 고딕" panose="020B0503020000020004" pitchFamily="34" charset="-127"/>
      <p:regular r:id="rId46"/>
      <p:bold r:id="rId47"/>
    </p:embeddedFont>
    <p:embeddedFont>
      <p:font typeface="Cordia New" panose="020B0304020202020204" pitchFamily="34" charset="-34"/>
      <p:regular r:id="rId48"/>
      <p:bold r:id="rId49"/>
      <p:italic r:id="rId50"/>
      <p:boldItalic r:id="rId51"/>
    </p:embeddedFont>
    <p:embeddedFont>
      <p:font typeface="Prompt" panose="00000500000000000000" pitchFamily="2" charset="-34"/>
      <p:regular r:id="rId52"/>
      <p:bold r:id="rId53"/>
      <p:italic r:id="rId54"/>
    </p:embeddedFont>
    <p:embeddedFont>
      <p:font typeface="TH SarabunPSK" panose="020B0500040200020003" pitchFamily="34" charset="-34"/>
      <p:regular r:id="rId55"/>
      <p:bold r:id="rId56"/>
      <p:italic r:id="rId57"/>
      <p:boldItalic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9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8" Type="http://schemas.openxmlformats.org/officeDocument/2006/relationships/slide" Target="slides/slide7.xml"/><Relationship Id="rId51" Type="http://schemas.openxmlformats.org/officeDocument/2006/relationships/font" Target="fonts/font1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ED5B6-9A60-494F-AD94-9DD70D5B0B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B83B78-E653-47A5-99A5-ED47B83F68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FBAD9-E3F8-4F9B-8273-4A599775C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4D56-9EF7-4AA3-95C1-A2348E0DBC86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128A2-F42F-49F5-954A-520CC4F4A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C1986-0FBB-4580-A29E-09947DDA3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BBEB6-E08B-41E6-B167-6C194AD2A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663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68F62-6B5B-4FD6-9577-7E07E514A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86AE43-150C-4859-97FF-50AC06D402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CF83C3-06E5-430C-A860-E99BD7838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4D56-9EF7-4AA3-95C1-A2348E0DBC86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A979A-E98B-4D2D-B39A-399C16D36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550C2-A7E4-43B0-B39D-75BF5FF52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BBEB6-E08B-41E6-B167-6C194AD2A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653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7DA8DA-B6A8-4D64-B8EE-20EEDA2360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4CE3EA-182D-4661-BFBA-2117CC4BB6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622463-A4D5-4DA4-9589-53C18047A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4D56-9EF7-4AA3-95C1-A2348E0DBC86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727BD6-491E-41A4-86B8-E540A159D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B469E-9689-4DF1-83C2-A836D5E9E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BBEB6-E08B-41E6-B167-6C194AD2A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753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15992-10A7-4E52-BFE7-82D193E75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18D72-25D2-4AB0-B71E-D7A4089265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D2C2B-3E7A-45AB-A3A9-02F7E01AA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4D56-9EF7-4AA3-95C1-A2348E0DBC86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67C8F-68DD-430B-8494-38F8B40AE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C00FF-68BE-4380-A34D-231E4764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BBEB6-E08B-41E6-B167-6C194AD2A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296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F8E1D-D358-4828-9884-3E85A1472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68ADAA-DBC6-4956-9864-5F452AB4F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F0AD77-5DEF-46D1-8C6F-1EFF3DE36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4D56-9EF7-4AA3-95C1-A2348E0DBC86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1430A-080F-4E3B-A2AF-953A38F56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CB98A-60C7-4AC4-9B91-0189C04D3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BBEB6-E08B-41E6-B167-6C194AD2A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427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F9E07-CD71-44CD-BAC4-30AA51B17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DCD18-A19B-4D3E-99C4-49212863A8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3FAFE9-36B6-4226-96E7-7DABE77F97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60A3E9-09CF-4193-98CA-74FC0F3C3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4D56-9EF7-4AA3-95C1-A2348E0DBC86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29DD91-194D-426A-96CB-CF7ED18AC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429168-76D0-49A5-82D2-108AE4AB1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BBEB6-E08B-41E6-B167-6C194AD2A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920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5AF39-8A50-48F2-A312-9BD955D75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F562DA-3032-4C29-9D76-FFDA93C7DA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8244E4-CDF7-4C65-A13B-3501556209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5B905D-01AD-46F9-8551-1EE8BD8503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59A5F0-4D8C-43D0-82E9-F433EC645D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3E6C72-2C0E-4967-8A81-C0A27932C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4D56-9EF7-4AA3-95C1-A2348E0DBC86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171DA2-52F8-4FEA-A7FD-D91270A0B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C79BFF-73AE-4EE7-BE99-FA5FBA2BE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BBEB6-E08B-41E6-B167-6C194AD2A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499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8C65F-CA88-41E5-9090-6AE808A7A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8E31C1-F1C6-4334-9CD9-3EF493794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4D56-9EF7-4AA3-95C1-A2348E0DBC86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3369BC-A57F-4202-A841-36F8D6632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C6B546-22D2-4BE1-A186-B5E6AA7F4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BBEB6-E08B-41E6-B167-6C194AD2A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36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F91607-F862-47FB-AD09-1C620368C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4D56-9EF7-4AA3-95C1-A2348E0DBC86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3073AE-499C-49F1-B726-A098C8266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F2D296-E04D-4D1C-A555-3C6B0A255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BBEB6-E08B-41E6-B167-6C194AD2A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107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18212-ED85-4E1C-BF18-B04B96747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F6003D-BA54-488E-AD42-55133413F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FEB87F-DC4B-4AE4-8CDA-678142D594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EC114F-A758-4C49-89C0-52F0A8F4A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4D56-9EF7-4AA3-95C1-A2348E0DBC86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808962-88E6-4F71-8FBC-51BD8F532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6B00F1-41DA-4792-B8E3-A013751B7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BBEB6-E08B-41E6-B167-6C194AD2A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915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5EFE1-8B1E-4F94-A198-E44962B36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0AA2C1-8B17-47E1-957A-63C450DA73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CC6A46-C86F-4DC9-B2E9-6460A568C7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6E9EF0-A92B-4F28-B19B-9C85FB256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4D56-9EF7-4AA3-95C1-A2348E0DBC86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543ABB-5E30-478B-AB1A-B573EE85A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C21B8E-3284-4B9D-A26B-C75F1E4B0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BBEB6-E08B-41E6-B167-6C194AD2A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087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004B53-0D50-4FF6-9E7D-D8CF251E8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E4520-8E38-4417-9AAE-7D08A7819C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E82D4-FD47-4A0E-AD56-453D07D76F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84D56-9EF7-4AA3-95C1-A2348E0DBC86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E5D55-F9E6-426B-A017-4576500865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E95C8E-0679-47E1-A948-C1CA58DADF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BBEB6-E08B-41E6-B167-6C194AD2A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57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2">
            <a:extLst>
              <a:ext uri="{FF2B5EF4-FFF2-40B4-BE49-F238E27FC236}">
                <a16:creationId xmlns:a16="http://schemas.microsoft.com/office/drawing/2014/main" id="{03975CA8-14A9-49D4-9E9C-CB210648AC49}"/>
              </a:ext>
            </a:extLst>
          </p:cNvPr>
          <p:cNvSpPr/>
          <p:nvPr/>
        </p:nvSpPr>
        <p:spPr>
          <a:xfrm>
            <a:off x="0" y="568815"/>
            <a:ext cx="6596678" cy="5770811"/>
          </a:xfrm>
          <a:prstGeom prst="rect">
            <a:avLst/>
          </a:prstGeom>
          <a:solidFill>
            <a:srgbClr val="F99707"/>
          </a:solidFill>
        </p:spPr>
        <p:txBody>
          <a:bodyPr wrap="none">
            <a:spAutoFit/>
          </a:bodyPr>
          <a:lstStyle/>
          <a:p>
            <a:endParaRPr lang="en-US" altLang="ko-KR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mpt SemiBold" panose="00000700000000000000" pitchFamily="2" charset="-34"/>
              <a:cs typeface="Prompt SemiBold" panose="00000700000000000000" pitchFamily="2" charset="-34"/>
            </a:endParaRPr>
          </a:p>
          <a:p>
            <a:pPr algn="ctr"/>
            <a:r>
              <a:rPr lang="th-TH" altLang="ko-KR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 SemiBold" panose="00000700000000000000" pitchFamily="2" charset="-34"/>
                <a:cs typeface="Prompt SemiBold" panose="00000700000000000000" pitchFamily="2" charset="-34"/>
              </a:rPr>
              <a:t>สารนิพนธ์</a:t>
            </a:r>
            <a:endParaRPr lang="en-US" altLang="ko-KR" sz="3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mpt SemiBold" panose="00000700000000000000" pitchFamily="2" charset="-34"/>
              <a:cs typeface="Prompt SemiBold" panose="00000700000000000000" pitchFamily="2" charset="-34"/>
            </a:endParaRPr>
          </a:p>
          <a:p>
            <a:endParaRPr lang="en-US" altLang="ko-K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mpt SemiBold" panose="00000700000000000000" pitchFamily="2" charset="-34"/>
              <a:cs typeface="Prompt SemiBold" panose="00000700000000000000" pitchFamily="2" charset="-34"/>
            </a:endParaRPr>
          </a:p>
          <a:p>
            <a:r>
              <a:rPr lang="th-TH" altLang="ko-K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 SemiBold" panose="00000700000000000000" pitchFamily="2" charset="-34"/>
                <a:cs typeface="Prompt SemiBold" panose="00000700000000000000" pitchFamily="2" charset="-34"/>
              </a:rPr>
              <a:t>การจัดทำบัญชีข้อมูล</a:t>
            </a:r>
          </a:p>
          <a:p>
            <a:r>
              <a:rPr lang="th-TH" altLang="ko-K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 SemiBold" panose="00000700000000000000" pitchFamily="2" charset="-34"/>
                <a:cs typeface="Prompt SemiBold" panose="00000700000000000000" pitchFamily="2" charset="-34"/>
              </a:rPr>
              <a:t>เพื่อเข้าสู่การธรรมาภิบาลข้อมูล</a:t>
            </a:r>
          </a:p>
          <a:p>
            <a:r>
              <a:rPr lang="th-TH" altLang="ko-K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 SemiBold" panose="00000700000000000000" pitchFamily="2" charset="-34"/>
                <a:cs typeface="Prompt SemiBold" panose="00000700000000000000" pitchFamily="2" charset="-34"/>
              </a:rPr>
              <a:t>ของคณะวิทยาศาสตร์ มหาวิทยาลัยนเรศวร</a:t>
            </a:r>
            <a:endParaRPr lang="en-US" altLang="ko-K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mpt SemiBold" panose="00000700000000000000" pitchFamily="2" charset="-34"/>
              <a:cs typeface="Prompt SemiBold" panose="00000700000000000000" pitchFamily="2" charset="-34"/>
            </a:endParaRPr>
          </a:p>
          <a:p>
            <a:endParaRPr lang="en-US" altLang="ko-K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mpt SemiBold" panose="00000700000000000000" pitchFamily="2" charset="-34"/>
              <a:cs typeface="Prompt SemiBold" panose="00000700000000000000" pitchFamily="2" charset="-34"/>
            </a:endParaRPr>
          </a:p>
          <a:p>
            <a:r>
              <a:rPr lang="en-US" altLang="ko-K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 SemiBold" panose="00000700000000000000" pitchFamily="2" charset="-34"/>
                <a:cs typeface="Prompt SemiBold" panose="00000700000000000000" pitchFamily="2" charset="-34"/>
              </a:rPr>
              <a:t>Preparation of Data catalog </a:t>
            </a:r>
          </a:p>
          <a:p>
            <a:r>
              <a:rPr lang="en-US" altLang="ko-K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 SemiBold" panose="00000700000000000000" pitchFamily="2" charset="-34"/>
                <a:cs typeface="Prompt SemiBold" panose="00000700000000000000" pitchFamily="2" charset="-34"/>
              </a:rPr>
              <a:t>for Data governance </a:t>
            </a:r>
          </a:p>
          <a:p>
            <a:r>
              <a:rPr lang="en-US" altLang="ko-K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 SemiBold" panose="00000700000000000000" pitchFamily="2" charset="-34"/>
                <a:cs typeface="Prompt SemiBold" panose="00000700000000000000" pitchFamily="2" charset="-34"/>
              </a:rPr>
              <a:t>of Faculty of Science, </a:t>
            </a:r>
          </a:p>
          <a:p>
            <a:r>
              <a:rPr lang="en-US" altLang="ko-KR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 SemiBold" panose="00000700000000000000" pitchFamily="2" charset="-34"/>
                <a:cs typeface="Prompt SemiBold" panose="00000700000000000000" pitchFamily="2" charset="-34"/>
              </a:rPr>
              <a:t>Naresuan</a:t>
            </a:r>
            <a:r>
              <a:rPr lang="en-US" altLang="ko-K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 SemiBold" panose="00000700000000000000" pitchFamily="2" charset="-34"/>
                <a:cs typeface="Prompt SemiBold" panose="00000700000000000000" pitchFamily="2" charset="-34"/>
              </a:rPr>
              <a:t> University</a:t>
            </a:r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mpt SemiBold" panose="00000700000000000000" pitchFamily="2" charset="-34"/>
              <a:cs typeface="Prompt SemiBold" panose="00000700000000000000" pitchFamily="2" charset="-34"/>
            </a:endParaRPr>
          </a:p>
          <a:p>
            <a:endParaRPr lang="en-US" altLang="ko-KR" sz="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mpt SemiBold" panose="00000700000000000000" pitchFamily="2" charset="-34"/>
              <a:cs typeface="Prompt SemiBold" panose="00000700000000000000" pitchFamily="2" charset="-34"/>
            </a:endParaRPr>
          </a:p>
          <a:p>
            <a:endParaRPr lang="th-TH" altLang="ko-K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mpt SemiBold" panose="00000700000000000000" pitchFamily="2" charset="-34"/>
              <a:cs typeface="Prompt SemiBold" panose="00000700000000000000" pitchFamily="2" charset="-34"/>
            </a:endParaRPr>
          </a:p>
          <a:p>
            <a:endParaRPr lang="th-TH" altLang="ko-K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mpt SemiBold" panose="00000700000000000000" pitchFamily="2" charset="-34"/>
              <a:cs typeface="Prompt SemiBold" panose="00000700000000000000" pitchFamily="2" charset="-34"/>
            </a:endParaRPr>
          </a:p>
          <a:p>
            <a:endParaRPr lang="en-US" altLang="ko-K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mpt SemiBold" panose="00000700000000000000" pitchFamily="2" charset="-34"/>
              <a:cs typeface="Prompt SemiBold" panose="00000700000000000000" pitchFamily="2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C61128-B1D1-40B6-9A0B-B4460A2FE72B}"/>
              </a:ext>
            </a:extLst>
          </p:cNvPr>
          <p:cNvSpPr txBox="1"/>
          <p:nvPr/>
        </p:nvSpPr>
        <p:spPr>
          <a:xfrm>
            <a:off x="1428164" y="5423806"/>
            <a:ext cx="5118809" cy="40011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r"/>
            <a:r>
              <a:rPr lang="th-TH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กิตติพงศ์ ส่งศิริ  62071220</a:t>
            </a:r>
            <a:endParaRPr lang="th-TH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514CCD-04D5-4CBF-B11F-DCF550A593EA}"/>
              </a:ext>
            </a:extLst>
          </p:cNvPr>
          <p:cNvSpPr txBox="1"/>
          <p:nvPr/>
        </p:nvSpPr>
        <p:spPr>
          <a:xfrm>
            <a:off x="275181" y="5810853"/>
            <a:ext cx="6271792" cy="338554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r"/>
            <a:r>
              <a:rPr lang="th-TH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สาขาเทคโนโลยัสารสนเทศ คณะวิทยาศาสตร์ มหาวิทยาลัยนเรศวร</a:t>
            </a:r>
          </a:p>
        </p:txBody>
      </p:sp>
      <p:sp>
        <p:nvSpPr>
          <p:cNvPr id="5" name="직사각형 2">
            <a:extLst>
              <a:ext uri="{FF2B5EF4-FFF2-40B4-BE49-F238E27FC236}">
                <a16:creationId xmlns:a16="http://schemas.microsoft.com/office/drawing/2014/main" id="{20278CB8-48FA-4E2B-9360-C870860812B0}"/>
              </a:ext>
            </a:extLst>
          </p:cNvPr>
          <p:cNvSpPr/>
          <p:nvPr/>
        </p:nvSpPr>
        <p:spPr>
          <a:xfrm>
            <a:off x="0" y="809491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ko-KR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mpt SemiBold" panose="00000700000000000000" pitchFamily="2" charset="-34"/>
              <a:cs typeface="Prompt SemiBold" panose="000007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63581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176D94-78FB-47DF-97B8-0297ED50691F}"/>
              </a:ext>
            </a:extLst>
          </p:cNvPr>
          <p:cNvSpPr/>
          <p:nvPr/>
        </p:nvSpPr>
        <p:spPr>
          <a:xfrm>
            <a:off x="914399" y="1829578"/>
            <a:ext cx="10506075" cy="4571223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6FF335-0F55-4415-8B4B-B62C2D5CF574}"/>
              </a:ext>
            </a:extLst>
          </p:cNvPr>
          <p:cNvSpPr txBox="1"/>
          <p:nvPr/>
        </p:nvSpPr>
        <p:spPr>
          <a:xfrm>
            <a:off x="1123406" y="1109333"/>
            <a:ext cx="5269885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ko-K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CKAN</a:t>
            </a:r>
            <a:r>
              <a:rPr lang="th-TH" altLang="ko-K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 – หน่วยงานที่ใช้ </a:t>
            </a:r>
            <a:r>
              <a:rPr lang="en-US" altLang="ko-K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CKAN</a:t>
            </a:r>
            <a:endParaRPr lang="th-TH" altLang="ko-KR" sz="2800" dirty="0">
              <a:solidFill>
                <a:schemeClr val="tx1">
                  <a:lumMod val="75000"/>
                  <a:lumOff val="25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1AF519-4E73-4B3E-B331-E000229F1480}"/>
              </a:ext>
            </a:extLst>
          </p:cNvPr>
          <p:cNvSpPr txBox="1"/>
          <p:nvPr/>
        </p:nvSpPr>
        <p:spPr>
          <a:xfrm>
            <a:off x="4574795" y="291547"/>
            <a:ext cx="2419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นิยามศัพท์</a:t>
            </a:r>
            <a:endParaRPr lang="en-US" sz="4000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9ED515D-6F25-446A-B68C-5A199139FC46}"/>
              </a:ext>
            </a:extLst>
          </p:cNvPr>
          <p:cNvSpPr/>
          <p:nvPr/>
        </p:nvSpPr>
        <p:spPr>
          <a:xfrm>
            <a:off x="1295401" y="2067610"/>
            <a:ext cx="45148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latin typeface="Prompt" panose="00000500000000000000" pitchFamily="2" charset="-34"/>
                <a:cs typeface="Prompt" panose="00000500000000000000" pitchFamily="2" charset="-34"/>
              </a:rPr>
              <a:t>ระบบบัญชีข้อมูลภาครัฐ สำนักงานสถิติแห่งชาติ กระทรวงดิจิทัลเพื่อเศรษฐกิจและสังคม (</a:t>
            </a:r>
            <a:r>
              <a:rPr lang="en-US" dirty="0">
                <a:latin typeface="Prompt" panose="00000500000000000000" pitchFamily="2" charset="-34"/>
                <a:cs typeface="Prompt" panose="00000500000000000000" pitchFamily="2" charset="-34"/>
              </a:rPr>
              <a:t>https://gdhelppage.nso.go.th/)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7EB210-47D3-4E3F-8482-B2169B7F0CF6}"/>
              </a:ext>
            </a:extLst>
          </p:cNvPr>
          <p:cNvSpPr/>
          <p:nvPr/>
        </p:nvSpPr>
        <p:spPr>
          <a:xfrm>
            <a:off x="6381751" y="2067610"/>
            <a:ext cx="42834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latin typeface="Prompt" panose="00000500000000000000" pitchFamily="2" charset="-34"/>
                <a:cs typeface="Prompt" panose="00000500000000000000" pitchFamily="2" charset="-34"/>
              </a:rPr>
              <a:t>สำนักงานรับรองมาตรฐานและประเมินคุณภาพการศึกษา (องค์การมหาชน) (</a:t>
            </a:r>
            <a:r>
              <a:rPr lang="en-US" dirty="0">
                <a:latin typeface="Prompt" panose="00000500000000000000" pitchFamily="2" charset="-34"/>
                <a:cs typeface="Prompt" panose="00000500000000000000" pitchFamily="2" charset="-34"/>
              </a:rPr>
              <a:t>https://catalog.onesqa.or.th/)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4BE46C-FC0E-452C-BEC8-485E814D3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406" y="3095625"/>
            <a:ext cx="4419926" cy="28869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166FED-44F4-4F47-B5F6-C8138EF6A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3291" y="3112107"/>
            <a:ext cx="4464028" cy="288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236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2A20EB-032B-4CEB-B15C-BF2C585CABD5}"/>
              </a:ext>
            </a:extLst>
          </p:cNvPr>
          <p:cNvSpPr txBox="1"/>
          <p:nvPr/>
        </p:nvSpPr>
        <p:spPr>
          <a:xfrm>
            <a:off x="2851274" y="304800"/>
            <a:ext cx="36968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ขอบเขตงานวิจัย</a:t>
            </a:r>
            <a:endParaRPr lang="en-US" sz="4000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AF0359-3E07-4299-91C0-2C89C86382E3}"/>
              </a:ext>
            </a:extLst>
          </p:cNvPr>
          <p:cNvSpPr/>
          <p:nvPr/>
        </p:nvSpPr>
        <p:spPr>
          <a:xfrm>
            <a:off x="1028582" y="1773920"/>
            <a:ext cx="10022597" cy="4029961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80B21A-149D-4110-8399-B98A0BE94D4A}"/>
              </a:ext>
            </a:extLst>
          </p:cNvPr>
          <p:cNvSpPr txBox="1"/>
          <p:nvPr/>
        </p:nvSpPr>
        <p:spPr>
          <a:xfrm>
            <a:off x="1334176" y="2043815"/>
            <a:ext cx="93621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thaiDist">
              <a:lnSpc>
                <a:spcPct val="150000"/>
              </a:lnSpc>
              <a:buFontTx/>
              <a:buChar char="-"/>
              <a:defRPr/>
            </a:pPr>
            <a:r>
              <a:rPr lang="th-TH" altLang="ko-K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ฐานข้อมูลส่วนบุคคล</a:t>
            </a:r>
            <a:r>
              <a:rPr lang="en-US" altLang="ko-K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 (edoc3)</a:t>
            </a:r>
            <a:endParaRPr lang="th-TH" altLang="ko-KR" sz="3200" dirty="0">
              <a:solidFill>
                <a:schemeClr val="tx1">
                  <a:lumMod val="75000"/>
                  <a:lumOff val="25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342900" lvl="0" indent="-342900" algn="thaiDist">
              <a:lnSpc>
                <a:spcPct val="150000"/>
              </a:lnSpc>
              <a:buFontTx/>
              <a:buChar char="-"/>
              <a:defRPr/>
            </a:pPr>
            <a:r>
              <a:rPr lang="th-TH" altLang="ko-K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ฐานข้อมูลงานวิจัย</a:t>
            </a:r>
            <a:r>
              <a:rPr lang="en-US" altLang="ko-K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 (Research)</a:t>
            </a:r>
            <a:endParaRPr lang="th-TH" altLang="ko-KR" sz="3200" dirty="0">
              <a:solidFill>
                <a:schemeClr val="tx1">
                  <a:lumMod val="75000"/>
                  <a:lumOff val="25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342900" lvl="0" indent="-342900" algn="thaiDist">
              <a:lnSpc>
                <a:spcPct val="150000"/>
              </a:lnSpc>
              <a:buFontTx/>
              <a:buChar char="-"/>
              <a:defRPr/>
            </a:pPr>
            <a:r>
              <a:rPr lang="th-TH" altLang="ko-K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ฐานข้อมูลการเบิกจ่ายงานการเงิน</a:t>
            </a:r>
            <a:r>
              <a:rPr lang="en-US" altLang="ko-K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 (WDMS)</a:t>
            </a:r>
            <a:endParaRPr lang="th-TH" altLang="ko-KR" sz="3200" dirty="0">
              <a:solidFill>
                <a:schemeClr val="tx1">
                  <a:lumMod val="75000"/>
                  <a:lumOff val="25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66150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2A20EB-032B-4CEB-B15C-BF2C585CABD5}"/>
              </a:ext>
            </a:extLst>
          </p:cNvPr>
          <p:cNvSpPr txBox="1"/>
          <p:nvPr/>
        </p:nvSpPr>
        <p:spPr>
          <a:xfrm>
            <a:off x="2851274" y="304800"/>
            <a:ext cx="68435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เอกสารและงานวิจัยที่เกี่ยวข้อง</a:t>
            </a:r>
            <a:endParaRPr lang="en-US" sz="4000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AF0359-3E07-4299-91C0-2C89C86382E3}"/>
              </a:ext>
            </a:extLst>
          </p:cNvPr>
          <p:cNvSpPr/>
          <p:nvPr/>
        </p:nvSpPr>
        <p:spPr>
          <a:xfrm>
            <a:off x="1028582" y="1278969"/>
            <a:ext cx="10022597" cy="497921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80B21A-149D-4110-8399-B98A0BE94D4A}"/>
              </a:ext>
            </a:extLst>
          </p:cNvPr>
          <p:cNvSpPr txBox="1"/>
          <p:nvPr/>
        </p:nvSpPr>
        <p:spPr>
          <a:xfrm>
            <a:off x="1258675" y="1473363"/>
            <a:ext cx="9362156" cy="2135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ko-KR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John S. Erickson </a:t>
            </a:r>
            <a:r>
              <a:rPr lang="th-TH" altLang="ko-KR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และคณะ (2013) </a:t>
            </a:r>
            <a:r>
              <a:rPr lang="th-TH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ทำการวิเคราะห์แนวโน้มการเผยแพร่ข้อมูลของรัฐบาลระหว่างประเทศ แล้วนำข้อมูลไปทำการวิเคราะห์แนวโน้มต่างๆ</a:t>
            </a:r>
          </a:p>
          <a:p>
            <a:pPr marL="342900" lvl="0" indent="-342900">
              <a:lnSpc>
                <a:spcPct val="150000"/>
              </a:lnSpc>
              <a:buFontTx/>
              <a:buChar char="-"/>
              <a:defRPr/>
            </a:pPr>
            <a:r>
              <a:rPr lang="th-TH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ความเหมือนและความแตกต่างของรัฐบาล </a:t>
            </a:r>
          </a:p>
          <a:p>
            <a:pPr marL="342900" lvl="0" indent="-342900">
              <a:lnSpc>
                <a:spcPct val="150000"/>
              </a:lnSpc>
              <a:buFontTx/>
              <a:buChar char="-"/>
              <a:defRPr/>
            </a:pPr>
            <a:r>
              <a:rPr lang="th-TH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ความสัมพันธ์ของข้อมูลตำแหน่งที่ตั้ง กับชุดข้อมูลการศึกษาและบริการชุมชน</a:t>
            </a:r>
          </a:p>
          <a:p>
            <a:pPr marL="342900" lvl="0" indent="-342900">
              <a:lnSpc>
                <a:spcPct val="150000"/>
              </a:lnSpc>
              <a:buFontTx/>
              <a:buChar char="-"/>
              <a:defRPr/>
            </a:pPr>
            <a:r>
              <a:rPr lang="th-TH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ศึกษาแนวโน้มการตีพิมพ์ของหน่วยงานภายในรัฐบาลตลอดจนองค์กรระหว่างประเทศ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BB57A4-5F63-4582-8E1C-1A2665411F98}"/>
              </a:ext>
            </a:extLst>
          </p:cNvPr>
          <p:cNvSpPr txBox="1"/>
          <p:nvPr/>
        </p:nvSpPr>
        <p:spPr>
          <a:xfrm>
            <a:off x="1285240" y="3756569"/>
            <a:ext cx="9362156" cy="2550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ko-KR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Soheil </a:t>
            </a:r>
            <a:r>
              <a:rPr lang="en-US" altLang="ko-KR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Qanbari</a:t>
            </a:r>
            <a:r>
              <a:rPr lang="en-US" altLang="ko-KR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 </a:t>
            </a:r>
            <a:r>
              <a:rPr lang="th-TH" altLang="ko-KR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และคณะ (2015)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 </a:t>
            </a:r>
            <a:endParaRPr lang="th-TH" altLang="ko-KR" dirty="0">
              <a:solidFill>
                <a:schemeClr val="tx1">
                  <a:lumMod val="75000"/>
                  <a:lumOff val="25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285750" lvl="0" indent="-285750">
              <a:lnSpc>
                <a:spcPct val="150000"/>
              </a:lnSpc>
              <a:buFontTx/>
              <a:buChar char="-"/>
              <a:defRPr/>
            </a:pPr>
            <a:r>
              <a:rPr lang="th-TH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ใช้แพลตฟอร์มที่ชื่อ 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Open Government Data as a Service (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GoDaaS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) </a:t>
            </a:r>
          </a:p>
          <a:p>
            <a:pPr marL="285750" lvl="0" indent="-285750">
              <a:lnSpc>
                <a:spcPct val="150000"/>
              </a:lnSpc>
              <a:buFontTx/>
              <a:buChar char="-"/>
              <a:defRPr/>
            </a:pPr>
            <a:r>
              <a:rPr lang="th-TH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แพลตฟอร์มที่ใช้รวบรวมชุดข้อมูลต่างๆให้ภาครัฐ 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285750" lvl="0" indent="-285750">
              <a:lnSpc>
                <a:spcPct val="150000"/>
              </a:lnSpc>
              <a:buFontTx/>
              <a:buChar char="-"/>
              <a:defRPr/>
            </a:pPr>
            <a:r>
              <a:rPr lang="th-TH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ช่วยให้รัฐบาลสามารถแสดงแพ็กเกจข้อมูลของตนได้อย่างมีโครงสร้างและสอดคล้องกันมากขึ้น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285750" lvl="0" indent="-285750">
              <a:lnSpc>
                <a:spcPct val="150000"/>
              </a:lnSpc>
              <a:buFontTx/>
              <a:buChar char="-"/>
              <a:defRPr/>
            </a:pP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GoDaaS</a:t>
            </a:r>
            <a:r>
              <a:rPr lang="th-TH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 ถูกออกแบบให้ง่ายต่อการใช้งานสำหรับผู้ใช้ทั่วไปในการนำข้อมูลกลับมาใช้ซ้ำ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 </a:t>
            </a:r>
            <a:r>
              <a:rPr lang="th-TH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แทนการใช้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 spread sheet </a:t>
            </a:r>
            <a:r>
              <a:rPr lang="th-TH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หรือไฟล์ 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PDF</a:t>
            </a:r>
          </a:p>
        </p:txBody>
      </p:sp>
    </p:spTree>
    <p:extLst>
      <p:ext uri="{BB962C8B-B14F-4D97-AF65-F5344CB8AC3E}">
        <p14:creationId xmlns:p14="http://schemas.microsoft.com/office/powerpoint/2010/main" val="21230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2A20EB-032B-4CEB-B15C-BF2C585CABD5}"/>
              </a:ext>
            </a:extLst>
          </p:cNvPr>
          <p:cNvSpPr txBox="1"/>
          <p:nvPr/>
        </p:nvSpPr>
        <p:spPr>
          <a:xfrm>
            <a:off x="2851274" y="304800"/>
            <a:ext cx="68435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เอกสารและงานวิจัยที่เกี่ยวข้อง</a:t>
            </a:r>
            <a:endParaRPr lang="en-US" sz="4000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AF0359-3E07-4299-91C0-2C89C86382E3}"/>
              </a:ext>
            </a:extLst>
          </p:cNvPr>
          <p:cNvSpPr/>
          <p:nvPr/>
        </p:nvSpPr>
        <p:spPr>
          <a:xfrm>
            <a:off x="1028582" y="1278969"/>
            <a:ext cx="10022597" cy="497921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BB57A4-5F63-4582-8E1C-1A2665411F98}"/>
              </a:ext>
            </a:extLst>
          </p:cNvPr>
          <p:cNvSpPr txBox="1"/>
          <p:nvPr/>
        </p:nvSpPr>
        <p:spPr>
          <a:xfrm>
            <a:off x="1285239" y="1441205"/>
            <a:ext cx="9765939" cy="4628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th-TH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โษฑศ์รัตต ธรรมบุษดี (2020) 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(</a:t>
            </a:r>
            <a:r>
              <a:rPr lang="th-TH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ปรึกษาคณะกรรมการธรรมาภิบาลข้อมูล กระทรวงยุติธรรม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) </a:t>
            </a:r>
            <a:r>
              <a:rPr lang="th-TH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ได้บรรยายถึงรายละเอียดของธรรมาภิบาลข้อมูลไว้ 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9</a:t>
            </a:r>
            <a:r>
              <a:rPr lang="th-TH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 ประการ</a:t>
            </a:r>
          </a:p>
          <a:p>
            <a:pPr marL="342900" lvl="0" indent="-342900">
              <a:lnSpc>
                <a:spcPct val="150000"/>
              </a:lnSpc>
              <a:buFontTx/>
              <a:buChar char="-"/>
              <a:defRPr/>
            </a:pPr>
            <a:r>
              <a:rPr lang="th-TH" dirty="0">
                <a:latin typeface="Prompt" panose="00000500000000000000" pitchFamily="2" charset="-34"/>
                <a:cs typeface="Prompt" panose="00000500000000000000" pitchFamily="2" charset="-34"/>
              </a:rPr>
              <a:t>หลักการบริหารจัดการ</a:t>
            </a:r>
            <a:endParaRPr lang="en-US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342900" lvl="0" indent="-342900">
              <a:lnSpc>
                <a:spcPct val="150000"/>
              </a:lnSpc>
              <a:buFontTx/>
              <a:buChar char="-"/>
              <a:defRPr/>
            </a:pPr>
            <a:r>
              <a:rPr lang="th-TH" dirty="0">
                <a:latin typeface="Prompt" panose="00000500000000000000" pitchFamily="2" charset="-34"/>
                <a:cs typeface="Prompt" panose="00000500000000000000" pitchFamily="2" charset="-34"/>
              </a:rPr>
              <a:t>กรอบธรรมาภิบาลข้อมูลภาครัฐ</a:t>
            </a:r>
            <a:endParaRPr lang="en-US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342900" lvl="0" indent="-342900">
              <a:lnSpc>
                <a:spcPct val="150000"/>
              </a:lnSpc>
              <a:buFontTx/>
              <a:buChar char="-"/>
              <a:defRPr/>
            </a:pPr>
            <a:r>
              <a:rPr lang="th-TH" dirty="0">
                <a:latin typeface="Prompt" panose="00000500000000000000" pitchFamily="2" charset="-34"/>
                <a:cs typeface="Prompt" panose="00000500000000000000" pitchFamily="2" charset="-34"/>
              </a:rPr>
              <a:t>ขั้นตอนการดำเนินงานธรรมาภิบาลข้อมูล</a:t>
            </a:r>
            <a:endParaRPr lang="en-US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342900" lvl="0" indent="-342900">
              <a:lnSpc>
                <a:spcPct val="150000"/>
              </a:lnSpc>
              <a:buFontTx/>
              <a:buChar char="-"/>
              <a:defRPr/>
            </a:pPr>
            <a:r>
              <a:rPr lang="th-TH" dirty="0">
                <a:latin typeface="Prompt" panose="00000500000000000000" pitchFamily="2" charset="-34"/>
                <a:cs typeface="Prompt" panose="00000500000000000000" pitchFamily="2" charset="-34"/>
              </a:rPr>
              <a:t>การประเมินความพร้อมขององค์กรและการมอบหมายหน้าที่รับผิดชอบ</a:t>
            </a:r>
            <a:endParaRPr lang="en-US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342900" lvl="0" indent="-342900">
              <a:lnSpc>
                <a:spcPct val="150000"/>
              </a:lnSpc>
              <a:buFontTx/>
              <a:buChar char="-"/>
              <a:defRPr/>
            </a:pPr>
            <a:r>
              <a:rPr lang="th-TH" dirty="0">
                <a:latin typeface="Prompt" panose="00000500000000000000" pitchFamily="2" charset="-34"/>
                <a:cs typeface="Prompt" panose="00000500000000000000" pitchFamily="2" charset="-34"/>
              </a:rPr>
              <a:t>การจัดทำนโยบาย มาตรฐาน กระบวนการ และเทคโนโลยีที่เกี่ยวข้องกับธรรมาภิบาลข้อมูล</a:t>
            </a:r>
            <a:endParaRPr lang="en-US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342900" lvl="0" indent="-342900">
              <a:lnSpc>
                <a:spcPct val="150000"/>
              </a:lnSpc>
              <a:buFontTx/>
              <a:buChar char="-"/>
              <a:defRPr/>
            </a:pPr>
            <a:r>
              <a:rPr lang="th-TH" dirty="0">
                <a:latin typeface="Prompt" panose="00000500000000000000" pitchFamily="2" charset="-34"/>
                <a:cs typeface="Prompt" panose="00000500000000000000" pitchFamily="2" charset="-34"/>
              </a:rPr>
              <a:t>การแนะนำมาตรฐานชุดบัญชีข้อมูลและชุดคำอธิบายข้อมูล</a:t>
            </a:r>
            <a:endParaRPr lang="en-US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342900" lvl="0" indent="-342900">
              <a:lnSpc>
                <a:spcPct val="150000"/>
              </a:lnSpc>
              <a:buFontTx/>
              <a:buChar char="-"/>
              <a:defRPr/>
            </a:pPr>
            <a:r>
              <a:rPr lang="th-TH" i="1" u="sng" dirty="0">
                <a:solidFill>
                  <a:schemeClr val="accent2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การจัดทำชุดบัญชีข้อมูล</a:t>
            </a:r>
            <a:endParaRPr lang="en-US" i="1" u="sng" dirty="0">
              <a:solidFill>
                <a:schemeClr val="accent2">
                  <a:lumMod val="75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342900" lvl="0" indent="-342900">
              <a:lnSpc>
                <a:spcPct val="150000"/>
              </a:lnSpc>
              <a:buFontTx/>
              <a:buChar char="-"/>
              <a:defRPr/>
            </a:pPr>
            <a:r>
              <a:rPr lang="th-TH" dirty="0">
                <a:latin typeface="Prompt" panose="00000500000000000000" pitchFamily="2" charset="-34"/>
                <a:cs typeface="Prompt" panose="00000500000000000000" pitchFamily="2" charset="-34"/>
              </a:rPr>
              <a:t>การจัดทำตัวชี้วัดที่เกี่ยวข้องกับธรรมาภิบาลข้อมูล</a:t>
            </a:r>
            <a:endParaRPr lang="en-US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342900" lvl="0" indent="-342900">
              <a:lnSpc>
                <a:spcPct val="150000"/>
              </a:lnSpc>
              <a:buFontTx/>
              <a:buChar char="-"/>
              <a:defRPr/>
            </a:pPr>
            <a:r>
              <a:rPr lang="th-TH" dirty="0">
                <a:latin typeface="Prompt" panose="00000500000000000000" pitchFamily="2" charset="-34"/>
                <a:cs typeface="Prompt" panose="00000500000000000000" pitchFamily="2" charset="-34"/>
              </a:rPr>
              <a:t>การควบคุม</a:t>
            </a:r>
            <a:r>
              <a:rPr lang="en-US" dirty="0">
                <a:latin typeface="Prompt" panose="00000500000000000000" pitchFamily="2" charset="-34"/>
                <a:cs typeface="Prompt" panose="00000500000000000000" pitchFamily="2" charset="-34"/>
              </a:rPr>
              <a:t> </a:t>
            </a:r>
            <a:r>
              <a:rPr lang="th-TH" dirty="0">
                <a:latin typeface="Prompt" panose="00000500000000000000" pitchFamily="2" charset="-34"/>
                <a:cs typeface="Prompt" panose="00000500000000000000" pitchFamily="2" charset="-34"/>
              </a:rPr>
              <a:t>ติดตาม และการพัฒนาอย่างต่อเนื่อง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95721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2A20EB-032B-4CEB-B15C-BF2C585CABD5}"/>
              </a:ext>
            </a:extLst>
          </p:cNvPr>
          <p:cNvSpPr txBox="1"/>
          <p:nvPr/>
        </p:nvSpPr>
        <p:spPr>
          <a:xfrm>
            <a:off x="4146588" y="291548"/>
            <a:ext cx="38988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วิธีดำเนินงานวิจัย</a:t>
            </a:r>
            <a:endParaRPr lang="en-US" sz="4000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983B87-1B21-40DD-86CB-0510683F2E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665273" y="1899990"/>
            <a:ext cx="9572569" cy="37454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2CFF71-B6BD-429C-B78B-338A92A4C7BD}"/>
              </a:ext>
            </a:extLst>
          </p:cNvPr>
          <p:cNvSpPr txBox="1"/>
          <p:nvPr/>
        </p:nvSpPr>
        <p:spPr>
          <a:xfrm>
            <a:off x="1691776" y="1338469"/>
            <a:ext cx="9453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Prompt" panose="00000500000000000000" pitchFamily="2" charset="-34"/>
                <a:cs typeface="Prompt" panose="00000500000000000000" pitchFamily="2" charset="-34"/>
              </a:rPr>
              <a:t>กรอบแนวคิดการวิจัย</a:t>
            </a:r>
            <a:endParaRPr lang="en-US" sz="2800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05598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3F9F8F-C3DD-4833-80F7-6F71259797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72570" y="1816589"/>
            <a:ext cx="9046859" cy="38420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F469D5-33D7-4F5A-90C7-963BB94FC4A5}"/>
              </a:ext>
            </a:extLst>
          </p:cNvPr>
          <p:cNvSpPr txBox="1"/>
          <p:nvPr/>
        </p:nvSpPr>
        <p:spPr>
          <a:xfrm>
            <a:off x="4146588" y="291548"/>
            <a:ext cx="38988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วิธีดำเนินงานวิจัย</a:t>
            </a:r>
            <a:endParaRPr lang="en-US" sz="4000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57710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431F54-D635-4281-82CC-E9C64E599E7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70" y="1661408"/>
            <a:ext cx="4001770" cy="4358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3380C3-B4A1-4B17-A38A-568E1572053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29934" y="1807776"/>
            <a:ext cx="5309870" cy="4065270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4982B3F1-6E86-4E0A-8F8F-50E50EDF2ECF}"/>
              </a:ext>
            </a:extLst>
          </p:cNvPr>
          <p:cNvSpPr/>
          <p:nvPr/>
        </p:nvSpPr>
        <p:spPr>
          <a:xfrm>
            <a:off x="4970054" y="3429000"/>
            <a:ext cx="788566" cy="503339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860B70-634A-4D01-BC5A-EA3CB58CF66F}"/>
              </a:ext>
            </a:extLst>
          </p:cNvPr>
          <p:cNvSpPr txBox="1"/>
          <p:nvPr/>
        </p:nvSpPr>
        <p:spPr>
          <a:xfrm>
            <a:off x="4146588" y="291548"/>
            <a:ext cx="38988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วิธีดำเนินงานวิจัย</a:t>
            </a:r>
            <a:endParaRPr lang="en-US" sz="4000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53435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0D0EBE-80D2-4EF5-A9D4-98BDC406935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92" y="1325218"/>
            <a:ext cx="4469530" cy="4853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0B09A6-F8A6-4047-98DC-DE8EC947B17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935" y="1325218"/>
            <a:ext cx="4254362" cy="503428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D66A6629-2E24-42D2-8272-C229B7F2250B}"/>
              </a:ext>
            </a:extLst>
          </p:cNvPr>
          <p:cNvSpPr/>
          <p:nvPr/>
        </p:nvSpPr>
        <p:spPr>
          <a:xfrm>
            <a:off x="5745060" y="3500221"/>
            <a:ext cx="788566" cy="503339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2D6BA3-388F-499F-9175-44AA5B69C6AC}"/>
              </a:ext>
            </a:extLst>
          </p:cNvPr>
          <p:cNvSpPr txBox="1"/>
          <p:nvPr/>
        </p:nvSpPr>
        <p:spPr>
          <a:xfrm>
            <a:off x="4146588" y="291548"/>
            <a:ext cx="38988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วิธีดำเนินงานวิจัย</a:t>
            </a:r>
            <a:endParaRPr lang="en-US" sz="4000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539370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BD3F22-12C0-4CD1-B0E8-2ABFF6CE2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229" y="1973261"/>
            <a:ext cx="10145541" cy="40582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EFFF3C-CCBC-4C5B-BDF9-E604C6D2E27D}"/>
              </a:ext>
            </a:extLst>
          </p:cNvPr>
          <p:cNvSpPr txBox="1"/>
          <p:nvPr/>
        </p:nvSpPr>
        <p:spPr>
          <a:xfrm>
            <a:off x="4146588" y="291548"/>
            <a:ext cx="38988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วิธีดำเนินงานวิจัย</a:t>
            </a:r>
            <a:endParaRPr lang="en-US" sz="4000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805286-D639-4CFE-8139-D256DF0E80A3}"/>
              </a:ext>
            </a:extLst>
          </p:cNvPr>
          <p:cNvSpPr txBox="1"/>
          <p:nvPr/>
        </p:nvSpPr>
        <p:spPr>
          <a:xfrm>
            <a:off x="1077615" y="1392353"/>
            <a:ext cx="4320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rompt" panose="00000500000000000000" pitchFamily="2" charset="-34"/>
                <a:cs typeface="Prompt" panose="00000500000000000000" pitchFamily="2" charset="-34"/>
              </a:rPr>
              <a:t>Resource </a:t>
            </a:r>
            <a:r>
              <a:rPr lang="th-TH" sz="2400" dirty="0">
                <a:latin typeface="Prompt" panose="00000500000000000000" pitchFamily="2" charset="-34"/>
                <a:cs typeface="Prompt" panose="00000500000000000000" pitchFamily="2" charset="-34"/>
              </a:rPr>
              <a:t>ข้อมูลงานวิจัย (</a:t>
            </a:r>
            <a:r>
              <a:rPr lang="en-US" sz="2400" dirty="0">
                <a:latin typeface="Prompt" panose="00000500000000000000" pitchFamily="2" charset="-34"/>
                <a:cs typeface="Prompt" panose="00000500000000000000" pitchFamily="2" charset="-34"/>
              </a:rPr>
              <a:t>csv</a:t>
            </a:r>
            <a:r>
              <a:rPr lang="th-TH" sz="2400" dirty="0">
                <a:latin typeface="Prompt" panose="00000500000000000000" pitchFamily="2" charset="-34"/>
                <a:cs typeface="Prompt" panose="00000500000000000000" pitchFamily="2" charset="-34"/>
              </a:rPr>
              <a:t>)</a:t>
            </a:r>
            <a:endParaRPr lang="en-US" sz="2400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067139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916702-DBE2-4783-80F7-A03665BCB2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724971" y="2202760"/>
            <a:ext cx="4913050" cy="42377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C2DE45-BE72-4AAE-A329-83D351AA9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79" y="1607380"/>
            <a:ext cx="5927574" cy="2371029"/>
          </a:xfrm>
          <a:prstGeom prst="rect">
            <a:avLst/>
          </a:prstGeom>
        </p:spPr>
      </p:pic>
      <p:sp>
        <p:nvSpPr>
          <p:cNvPr id="3" name="Arrow: Bent 2">
            <a:extLst>
              <a:ext uri="{FF2B5EF4-FFF2-40B4-BE49-F238E27FC236}">
                <a16:creationId xmlns:a16="http://schemas.microsoft.com/office/drawing/2014/main" id="{6F1E9C0A-B1B8-4A22-849A-2ED052FB9561}"/>
              </a:ext>
            </a:extLst>
          </p:cNvPr>
          <p:cNvSpPr/>
          <p:nvPr/>
        </p:nvSpPr>
        <p:spPr>
          <a:xfrm rot="10800000" flipH="1">
            <a:off x="3993160" y="4477793"/>
            <a:ext cx="1124126" cy="838896"/>
          </a:xfrm>
          <a:prstGeom prst="bentArrow">
            <a:avLst>
              <a:gd name="adj1" fmla="val 32955"/>
              <a:gd name="adj2" fmla="val 35227"/>
              <a:gd name="adj3" fmla="val 36364"/>
              <a:gd name="adj4" fmla="val 568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5F89A5-EF3A-4656-AE31-60AFD88ACEFD}"/>
              </a:ext>
            </a:extLst>
          </p:cNvPr>
          <p:cNvSpPr txBox="1"/>
          <p:nvPr/>
        </p:nvSpPr>
        <p:spPr>
          <a:xfrm>
            <a:off x="4146588" y="291548"/>
            <a:ext cx="38988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วิธีดำเนินงานวิจัย</a:t>
            </a:r>
            <a:endParaRPr lang="en-US" sz="4000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94380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123DFB-3735-4813-BEEB-FB085AB114E6}"/>
              </a:ext>
            </a:extLst>
          </p:cNvPr>
          <p:cNvSpPr txBox="1"/>
          <p:nvPr/>
        </p:nvSpPr>
        <p:spPr>
          <a:xfrm>
            <a:off x="4422304" y="292886"/>
            <a:ext cx="33473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ที่มาของปัญหา</a:t>
            </a:r>
            <a:endParaRPr lang="en-US" sz="4000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4F6703-C223-46EE-9783-B8961FF6D190}"/>
              </a:ext>
            </a:extLst>
          </p:cNvPr>
          <p:cNvSpPr txBox="1"/>
          <p:nvPr/>
        </p:nvSpPr>
        <p:spPr>
          <a:xfrm>
            <a:off x="552166" y="1530399"/>
            <a:ext cx="411209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FontTx/>
              <a:buChar char="-"/>
              <a:defRPr/>
            </a:pPr>
            <a:r>
              <a:rPr lang="th-TH" altLang="ko-KR" sz="2000" dirty="0">
                <a:latin typeface="Prompt" panose="00000500000000000000" pitchFamily="2" charset="-34"/>
                <a:cs typeface="Prompt" panose="00000500000000000000" pitchFamily="2" charset="-34"/>
              </a:rPr>
              <a:t>ระบบสารสนเทศต่างๆภายในคณะฯ มีการทำงานแบบแยกส่วนกัน (</a:t>
            </a:r>
            <a:r>
              <a:rPr lang="en-US" altLang="ko-KR" sz="2000" dirty="0">
                <a:latin typeface="Prompt" panose="00000500000000000000" pitchFamily="2" charset="-34"/>
                <a:cs typeface="Prompt" panose="00000500000000000000" pitchFamily="2" charset="-34"/>
              </a:rPr>
              <a:t>Silo</a:t>
            </a:r>
            <a:r>
              <a:rPr lang="th-TH" altLang="ko-KR" sz="2000" dirty="0">
                <a:latin typeface="Prompt" panose="00000500000000000000" pitchFamily="2" charset="-34"/>
                <a:cs typeface="Prompt" panose="00000500000000000000" pitchFamily="2" charset="-34"/>
              </a:rPr>
              <a:t>)</a:t>
            </a:r>
          </a:p>
          <a:p>
            <a:pPr marL="285750" lvl="0" indent="-285750">
              <a:lnSpc>
                <a:spcPct val="150000"/>
              </a:lnSpc>
              <a:buFontTx/>
              <a:buChar char="-"/>
              <a:defRPr/>
            </a:pPr>
            <a:r>
              <a:rPr lang="th-TH" altLang="ko-KR" sz="2000" dirty="0">
                <a:latin typeface="Prompt" panose="00000500000000000000" pitchFamily="2" charset="-34"/>
                <a:cs typeface="Prompt" panose="00000500000000000000" pitchFamily="2" charset="-34"/>
              </a:rPr>
              <a:t>เกิดปัญหาการซ้ำซ้อนกันของข้อมูล</a:t>
            </a:r>
          </a:p>
          <a:p>
            <a:pPr marL="285750" lvl="0" indent="-285750">
              <a:lnSpc>
                <a:spcPct val="150000"/>
              </a:lnSpc>
              <a:buFontTx/>
              <a:buChar char="-"/>
              <a:defRPr/>
            </a:pPr>
            <a:r>
              <a:rPr lang="th-TH" altLang="ko-KR" sz="2000" dirty="0">
                <a:latin typeface="Prompt" panose="00000500000000000000" pitchFamily="2" charset="-34"/>
                <a:cs typeface="Prompt" panose="00000500000000000000" pitchFamily="2" charset="-34"/>
              </a:rPr>
              <a:t>ต้องการทำให้ข้อมูลเป็นข้อมูลที่มีคุณภาพ พร้อมให้บริการเผยแพร่แก่หน่วยต่างๆ</a:t>
            </a:r>
          </a:p>
          <a:p>
            <a:pPr marL="285750" lvl="0" indent="-285750">
              <a:lnSpc>
                <a:spcPct val="150000"/>
              </a:lnSpc>
              <a:buFontTx/>
              <a:buChar char="-"/>
              <a:defRPr/>
            </a:pPr>
            <a:r>
              <a:rPr lang="th-TH" altLang="ko-KR" sz="2000" dirty="0">
                <a:latin typeface="Prompt" panose="00000500000000000000" pitchFamily="2" charset="-34"/>
                <a:cs typeface="Prompt" panose="00000500000000000000" pitchFamily="2" charset="-34"/>
              </a:rPr>
              <a:t>สร้างแนวทางเข้าสู่การธรรมาภิบาลข้อมูล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303F34-506D-4885-845F-2F8E561F15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794889" y="1649228"/>
            <a:ext cx="6935558" cy="397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660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C4B0890-1641-42DF-B4DA-7DD84A8BD795}"/>
              </a:ext>
            </a:extLst>
          </p:cNvPr>
          <p:cNvSpPr/>
          <p:nvPr/>
        </p:nvSpPr>
        <p:spPr>
          <a:xfrm>
            <a:off x="8321880" y="1455138"/>
            <a:ext cx="3373605" cy="413782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BB24E3-D8D4-4010-ABE8-559816586BFF}"/>
              </a:ext>
            </a:extLst>
          </p:cNvPr>
          <p:cNvSpPr txBox="1"/>
          <p:nvPr/>
        </p:nvSpPr>
        <p:spPr>
          <a:xfrm>
            <a:off x="8397382" y="1525095"/>
            <a:ext cx="330526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ko-KR" sz="1600" u="sng" dirty="0">
                <a:latin typeface="Prompt" panose="00000500000000000000" pitchFamily="2" charset="-34"/>
                <a:cs typeface="Prompt" panose="00000500000000000000" pitchFamily="2" charset="-34"/>
              </a:rPr>
              <a:t>System Environment</a:t>
            </a:r>
          </a:p>
          <a:p>
            <a:pPr marL="285750" lvl="0" indent="-285750">
              <a:buFontTx/>
              <a:buChar char="-"/>
            </a:pPr>
            <a:r>
              <a:rPr lang="en-US" sz="1600" dirty="0">
                <a:latin typeface="Prompt" panose="00000500000000000000" pitchFamily="2" charset="-34"/>
                <a:cs typeface="Prompt" panose="00000500000000000000" pitchFamily="2" charset="-34"/>
              </a:rPr>
              <a:t>Oracle VM</a:t>
            </a:r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 </a:t>
            </a:r>
            <a:r>
              <a:rPr lang="en-US" sz="1600" dirty="0">
                <a:latin typeface="Prompt" panose="00000500000000000000" pitchFamily="2" charset="-34"/>
                <a:cs typeface="Prompt" panose="00000500000000000000" pitchFamily="2" charset="-34"/>
              </a:rPr>
              <a:t>Virtual Box 7.0.4</a:t>
            </a:r>
          </a:p>
          <a:p>
            <a:pPr marL="285750" lvl="0" indent="-285750">
              <a:buFontTx/>
              <a:buChar char="-"/>
            </a:pPr>
            <a:r>
              <a:rPr lang="en-US" sz="1600" dirty="0">
                <a:latin typeface="Prompt" panose="00000500000000000000" pitchFamily="2" charset="-34"/>
                <a:cs typeface="Prompt" panose="00000500000000000000" pitchFamily="2" charset="-34"/>
              </a:rPr>
              <a:t>OS : Ubuntu 20.4</a:t>
            </a:r>
          </a:p>
          <a:p>
            <a:pPr marL="285750" lvl="0" indent="-285750">
              <a:buFontTx/>
              <a:buChar char="-"/>
            </a:pPr>
            <a:r>
              <a:rPr lang="en-US" sz="1600" dirty="0">
                <a:latin typeface="Prompt" panose="00000500000000000000" pitchFamily="2" charset="-34"/>
                <a:cs typeface="Prompt" panose="00000500000000000000" pitchFamily="2" charset="-34"/>
              </a:rPr>
              <a:t>CPU : 2 Core</a:t>
            </a:r>
          </a:p>
          <a:p>
            <a:pPr marL="285750" lvl="0" indent="-285750">
              <a:buFontTx/>
              <a:buChar char="-"/>
            </a:pPr>
            <a:r>
              <a:rPr lang="en-US" sz="1600" dirty="0">
                <a:latin typeface="Prompt" panose="00000500000000000000" pitchFamily="2" charset="-34"/>
                <a:cs typeface="Prompt" panose="00000500000000000000" pitchFamily="2" charset="-34"/>
              </a:rPr>
              <a:t>RAM : 2 GB</a:t>
            </a:r>
          </a:p>
          <a:p>
            <a:pPr marL="285750" lvl="0" indent="-285750">
              <a:buFontTx/>
              <a:buChar char="-"/>
            </a:pPr>
            <a:r>
              <a:rPr lang="en-US" sz="1600" dirty="0">
                <a:latin typeface="Prompt" panose="00000500000000000000" pitchFamily="2" charset="-34"/>
                <a:cs typeface="Prompt" panose="00000500000000000000" pitchFamily="2" charset="-34"/>
              </a:rPr>
              <a:t>Disk : 10 GB</a:t>
            </a:r>
          </a:p>
          <a:p>
            <a:pPr marL="285750" lvl="0" indent="-285750">
              <a:buFontTx/>
              <a:buChar char="-"/>
            </a:pPr>
            <a:endParaRPr lang="en-US" sz="1600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lvl="0"/>
            <a:r>
              <a:rPr lang="en-US" sz="1600" u="sng" dirty="0">
                <a:latin typeface="Prompt" panose="00000500000000000000" pitchFamily="2" charset="-34"/>
                <a:cs typeface="Prompt" panose="00000500000000000000" pitchFamily="2" charset="-34"/>
              </a:rPr>
              <a:t>Software Environment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Prompt" panose="00000500000000000000" pitchFamily="2" charset="-34"/>
                <a:cs typeface="Prompt" panose="00000500000000000000" pitchFamily="2" charset="-34"/>
              </a:rPr>
              <a:t>Apache </a:t>
            </a:r>
            <a:r>
              <a:rPr lang="en-US" sz="1600" dirty="0" err="1">
                <a:latin typeface="Prompt" panose="00000500000000000000" pitchFamily="2" charset="-34"/>
                <a:cs typeface="Prompt" panose="00000500000000000000" pitchFamily="2" charset="-34"/>
              </a:rPr>
              <a:t>Solr</a:t>
            </a:r>
            <a:endParaRPr lang="en-US" sz="1600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285750" indent="-285750">
              <a:buFontTx/>
              <a:buChar char="-"/>
            </a:pPr>
            <a:r>
              <a:rPr lang="en-US" sz="1600" dirty="0" err="1">
                <a:latin typeface="Prompt" panose="00000500000000000000" pitchFamily="2" charset="-34"/>
                <a:cs typeface="Prompt" panose="00000500000000000000" pitchFamily="2" charset="-34"/>
              </a:rPr>
              <a:t>Posgresql</a:t>
            </a:r>
            <a:endParaRPr lang="en-US" sz="1600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285750" indent="-285750">
              <a:buFontTx/>
              <a:buChar char="-"/>
            </a:pPr>
            <a:r>
              <a:rPr lang="en-US" sz="1600" dirty="0">
                <a:latin typeface="Prompt" panose="00000500000000000000" pitchFamily="2" charset="-34"/>
                <a:cs typeface="Prompt" panose="00000500000000000000" pitchFamily="2" charset="-34"/>
              </a:rPr>
              <a:t>Python3-dev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Prompt" panose="00000500000000000000" pitchFamily="2" charset="-34"/>
                <a:cs typeface="Prompt" panose="00000500000000000000" pitchFamily="2" charset="-34"/>
              </a:rPr>
              <a:t>Python3-pip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Prompt" panose="00000500000000000000" pitchFamily="2" charset="-34"/>
                <a:cs typeface="Prompt" panose="00000500000000000000" pitchFamily="2" charset="-34"/>
              </a:rPr>
              <a:t>Python3-venv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Prompt" panose="00000500000000000000" pitchFamily="2" charset="-34"/>
                <a:cs typeface="Prompt" panose="00000500000000000000" pitchFamily="2" charset="-34"/>
              </a:rPr>
              <a:t>Nginx Web Server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633A6A-2993-401E-AE1C-811E52D45EB2}"/>
              </a:ext>
            </a:extLst>
          </p:cNvPr>
          <p:cNvSpPr txBox="1"/>
          <p:nvPr/>
        </p:nvSpPr>
        <p:spPr>
          <a:xfrm>
            <a:off x="4146588" y="291548"/>
            <a:ext cx="38988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วิธีดำเนินงานวิจัย</a:t>
            </a:r>
            <a:endParaRPr lang="en-US" sz="4000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pic>
        <p:nvPicPr>
          <p:cNvPr id="1026" name="Picture 2" descr="C:\Users\KITTIP~1\AppData\Local\Temp\SNAGHTML5fca750.PNG">
            <a:extLst>
              <a:ext uri="{FF2B5EF4-FFF2-40B4-BE49-F238E27FC236}">
                <a16:creationId xmlns:a16="http://schemas.microsoft.com/office/drawing/2014/main" id="{ABF032C2-0AF3-414C-A1CB-42D7E5DAE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24" y="1263979"/>
            <a:ext cx="4489970" cy="266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ITTIP~1\AppData\Local\Temp\SNAGHTML5fecdab.PNG">
            <a:extLst>
              <a:ext uri="{FF2B5EF4-FFF2-40B4-BE49-F238E27FC236}">
                <a16:creationId xmlns:a16="http://schemas.microsoft.com/office/drawing/2014/main" id="{976CC60E-F981-4D22-A0CB-0A9EB3068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378" y="1858285"/>
            <a:ext cx="4011468" cy="216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81CCDB-09B4-42ED-8384-5E4A9A78811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97182" y="4221249"/>
            <a:ext cx="4011468" cy="1125338"/>
          </a:xfrm>
          <a:prstGeom prst="rect">
            <a:avLst/>
          </a:prstGeom>
        </p:spPr>
      </p:pic>
      <p:pic>
        <p:nvPicPr>
          <p:cNvPr id="9" name="Picture 8" descr="C:\Users\KITTIP~1\AppData\Local\Temp\SNAGHTMLd39d6901.PNG">
            <a:extLst>
              <a:ext uri="{FF2B5EF4-FFF2-40B4-BE49-F238E27FC236}">
                <a16:creationId xmlns:a16="http://schemas.microsoft.com/office/drawing/2014/main" id="{83F79577-2CDF-4E86-B9B8-C762469F24C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788" y="4519373"/>
            <a:ext cx="3848674" cy="16759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47438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5633A6A-2993-401E-AE1C-811E52D45EB2}"/>
              </a:ext>
            </a:extLst>
          </p:cNvPr>
          <p:cNvSpPr txBox="1"/>
          <p:nvPr/>
        </p:nvSpPr>
        <p:spPr>
          <a:xfrm>
            <a:off x="4146588" y="291548"/>
            <a:ext cx="38988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วิธีดำเนินงานวิจัย</a:t>
            </a:r>
            <a:endParaRPr lang="en-US" sz="4000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pic>
        <p:nvPicPr>
          <p:cNvPr id="8" name="Picture 7" descr="C:\Users\KITTIP~1\AppData\Local\Temp\SNAGHTMLd3db17a7.PNG">
            <a:extLst>
              <a:ext uri="{FF2B5EF4-FFF2-40B4-BE49-F238E27FC236}">
                <a16:creationId xmlns:a16="http://schemas.microsoft.com/office/drawing/2014/main" id="{4CBB878F-59BE-478D-A11C-E24553146AA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257" y="2226820"/>
            <a:ext cx="4792546" cy="2588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:\Users\KITTIP~1\AppData\Local\Temp\SNAGHTMLd3ca22d5.PNG">
            <a:extLst>
              <a:ext uri="{FF2B5EF4-FFF2-40B4-BE49-F238E27FC236}">
                <a16:creationId xmlns:a16="http://schemas.microsoft.com/office/drawing/2014/main" id="{D47ACED7-9719-4A2D-80A2-CBF14927F24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52" y="1580515"/>
            <a:ext cx="5309870" cy="1848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Users\KITTIP~1\AppData\Local\Temp\SNAGHTMLd3d591b6.PNG">
            <a:extLst>
              <a:ext uri="{FF2B5EF4-FFF2-40B4-BE49-F238E27FC236}">
                <a16:creationId xmlns:a16="http://schemas.microsoft.com/office/drawing/2014/main" id="{12696649-DD62-4D1F-B935-58C8EC73547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52" y="3901393"/>
            <a:ext cx="5309870" cy="199136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5039965-F1F1-4F2E-A77B-4629A5E0824A}"/>
              </a:ext>
            </a:extLst>
          </p:cNvPr>
          <p:cNvSpPr txBox="1"/>
          <p:nvPr/>
        </p:nvSpPr>
        <p:spPr>
          <a:xfrm>
            <a:off x="769352" y="1293455"/>
            <a:ext cx="2257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rompt" panose="00000500000000000000" pitchFamily="2" charset="-34"/>
                <a:cs typeface="Prompt" panose="00000500000000000000" pitchFamily="2" charset="-34"/>
              </a:rPr>
              <a:t>Nginx Web Server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317FAD-7A08-499B-AA53-EFC2503D1EB5}"/>
              </a:ext>
            </a:extLst>
          </p:cNvPr>
          <p:cNvSpPr txBox="1"/>
          <p:nvPr/>
        </p:nvSpPr>
        <p:spPr>
          <a:xfrm>
            <a:off x="787528" y="3626995"/>
            <a:ext cx="2350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rompt" panose="00000500000000000000" pitchFamily="2" charset="-34"/>
                <a:cs typeface="Prompt" panose="00000500000000000000" pitchFamily="2" charset="-34"/>
              </a:rPr>
              <a:t>Start CKAN Service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353318-52AA-443D-93FD-8000A8BAC720}"/>
              </a:ext>
            </a:extLst>
          </p:cNvPr>
          <p:cNvSpPr txBox="1"/>
          <p:nvPr/>
        </p:nvSpPr>
        <p:spPr>
          <a:xfrm>
            <a:off x="6503040" y="1986382"/>
            <a:ext cx="2217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rompt" panose="00000500000000000000" pitchFamily="2" charset="-34"/>
                <a:cs typeface="Prompt" panose="00000500000000000000" pitchFamily="2" charset="-34"/>
              </a:rPr>
              <a:t>CKAN Home Page</a:t>
            </a:r>
          </a:p>
        </p:txBody>
      </p:sp>
    </p:spTree>
    <p:extLst>
      <p:ext uri="{BB962C8B-B14F-4D97-AF65-F5344CB8AC3E}">
        <p14:creationId xmlns:p14="http://schemas.microsoft.com/office/powerpoint/2010/main" val="2742059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5633A6A-2993-401E-AE1C-811E52D45EB2}"/>
              </a:ext>
            </a:extLst>
          </p:cNvPr>
          <p:cNvSpPr txBox="1"/>
          <p:nvPr/>
        </p:nvSpPr>
        <p:spPr>
          <a:xfrm>
            <a:off x="4146588" y="291548"/>
            <a:ext cx="38988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วิธีดำเนินงานวิจัย</a:t>
            </a:r>
            <a:endParaRPr lang="en-US" sz="4000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pic>
        <p:nvPicPr>
          <p:cNvPr id="12" name="Picture 11" descr="C:\Users\KITTIP~1\AppData\Local\Temp\SNAGHTMLd499f76c.PNG">
            <a:extLst>
              <a:ext uri="{FF2B5EF4-FFF2-40B4-BE49-F238E27FC236}">
                <a16:creationId xmlns:a16="http://schemas.microsoft.com/office/drawing/2014/main" id="{AA03C979-6009-46D2-9C6F-C82A9D53DFD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58" y="2359291"/>
            <a:ext cx="5402689" cy="3150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DA689D-6828-4C6F-A105-814C81584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667" y="1536752"/>
            <a:ext cx="5707489" cy="315014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BFECABA-F241-4D27-A7C0-D96CC4DEA1FA}"/>
              </a:ext>
            </a:extLst>
          </p:cNvPr>
          <p:cNvSpPr/>
          <p:nvPr/>
        </p:nvSpPr>
        <p:spPr>
          <a:xfrm>
            <a:off x="1292844" y="1821973"/>
            <a:ext cx="33850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Prompt" panose="00000500000000000000" pitchFamily="2" charset="-34"/>
                <a:cs typeface="Prompt" panose="00000500000000000000" pitchFamily="2" charset="-34"/>
              </a:rPr>
              <a:t>Create Organization</a:t>
            </a:r>
            <a:endParaRPr lang="en-US" sz="2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F5217D0-8609-4A05-A4C8-D4D3224A7516}"/>
              </a:ext>
            </a:extLst>
          </p:cNvPr>
          <p:cNvSpPr/>
          <p:nvPr/>
        </p:nvSpPr>
        <p:spPr>
          <a:xfrm>
            <a:off x="960858" y="1348562"/>
            <a:ext cx="33850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Prompt" panose="00000500000000000000" pitchFamily="2" charset="-34"/>
                <a:cs typeface="Prompt" panose="00000500000000000000" pitchFamily="2" charset="-34"/>
              </a:rPr>
              <a:t>System Admin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890849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5633A6A-2993-401E-AE1C-811E52D45EB2}"/>
              </a:ext>
            </a:extLst>
          </p:cNvPr>
          <p:cNvSpPr txBox="1"/>
          <p:nvPr/>
        </p:nvSpPr>
        <p:spPr>
          <a:xfrm>
            <a:off x="4146588" y="291548"/>
            <a:ext cx="38988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วิธีดำเนินงานวิจัย</a:t>
            </a:r>
            <a:endParaRPr lang="en-US" sz="4000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pic>
        <p:nvPicPr>
          <p:cNvPr id="3" name="Picture 2" descr="C:\Users\KITTIP~1\AppData\Local\Temp\SNAGHTMLd6aef51a.PNG">
            <a:extLst>
              <a:ext uri="{FF2B5EF4-FFF2-40B4-BE49-F238E27FC236}">
                <a16:creationId xmlns:a16="http://schemas.microsoft.com/office/drawing/2014/main" id="{93591A19-3AAA-49FB-8D1B-32C9604B41D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41" y="2242167"/>
            <a:ext cx="5309870" cy="3387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56D9CD-913D-41CB-8BE4-F6985F318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376" y="1607118"/>
            <a:ext cx="5314286" cy="42952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DB9831D-790A-4CF0-BEA2-1ED9A15CDB11}"/>
              </a:ext>
            </a:extLst>
          </p:cNvPr>
          <p:cNvSpPr/>
          <p:nvPr/>
        </p:nvSpPr>
        <p:spPr>
          <a:xfrm>
            <a:off x="1253591" y="1788093"/>
            <a:ext cx="20706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Prompt" panose="00000500000000000000" pitchFamily="2" charset="-34"/>
                <a:cs typeface="Prompt" panose="00000500000000000000" pitchFamily="2" charset="-34"/>
              </a:rPr>
              <a:t>Create Dataset</a:t>
            </a:r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03EB8D-D878-4461-A8AA-47A6777BAD86}"/>
              </a:ext>
            </a:extLst>
          </p:cNvPr>
          <p:cNvSpPr/>
          <p:nvPr/>
        </p:nvSpPr>
        <p:spPr>
          <a:xfrm>
            <a:off x="872591" y="1326428"/>
            <a:ext cx="33850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Prompt" panose="00000500000000000000" pitchFamily="2" charset="-34"/>
                <a:cs typeface="Prompt" panose="00000500000000000000" pitchFamily="2" charset="-34"/>
              </a:rPr>
              <a:t>System Admin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043659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5633A6A-2993-401E-AE1C-811E52D45EB2}"/>
              </a:ext>
            </a:extLst>
          </p:cNvPr>
          <p:cNvSpPr txBox="1"/>
          <p:nvPr/>
        </p:nvSpPr>
        <p:spPr>
          <a:xfrm>
            <a:off x="4146588" y="291548"/>
            <a:ext cx="38988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วิธีดำเนินงานวิจัย</a:t>
            </a:r>
            <a:endParaRPr lang="en-US" sz="4000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pic>
        <p:nvPicPr>
          <p:cNvPr id="3" name="Picture 2" descr="C:\Users\KITTIP~1\AppData\Local\Temp\SNAGHTMLd4480025.PNG">
            <a:extLst>
              <a:ext uri="{FF2B5EF4-FFF2-40B4-BE49-F238E27FC236}">
                <a16:creationId xmlns:a16="http://schemas.microsoft.com/office/drawing/2014/main" id="{43D45DD0-2FFA-4691-A06D-1941755F524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7" y="2187892"/>
            <a:ext cx="5133973" cy="3938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KITTIP~1\AppData\Local\Temp\SNAGHTMLd44b292b.PNG">
            <a:extLst>
              <a:ext uri="{FF2B5EF4-FFF2-40B4-BE49-F238E27FC236}">
                <a16:creationId xmlns:a16="http://schemas.microsoft.com/office/drawing/2014/main" id="{9B09B4E8-4544-4273-9A13-5A784608A11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296" y="1772523"/>
            <a:ext cx="4981574" cy="39383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3544F4-96EC-485B-8751-73F918AB1FE5}"/>
              </a:ext>
            </a:extLst>
          </p:cNvPr>
          <p:cNvSpPr txBox="1"/>
          <p:nvPr/>
        </p:nvSpPr>
        <p:spPr>
          <a:xfrm>
            <a:off x="1167130" y="1772523"/>
            <a:ext cx="3554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rompt" panose="00000500000000000000" pitchFamily="2" charset="-34"/>
                <a:cs typeface="Prompt" panose="00000500000000000000" pitchFamily="2" charset="-34"/>
              </a:rPr>
              <a:t>Add &amp; View Data &amp; Resource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6DAC0D-39F5-4594-AAA0-040E1C87D67E}"/>
              </a:ext>
            </a:extLst>
          </p:cNvPr>
          <p:cNvSpPr/>
          <p:nvPr/>
        </p:nvSpPr>
        <p:spPr>
          <a:xfrm>
            <a:off x="786130" y="1310858"/>
            <a:ext cx="33850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Prompt" panose="00000500000000000000" pitchFamily="2" charset="-34"/>
                <a:cs typeface="Prompt" panose="00000500000000000000" pitchFamily="2" charset="-34"/>
              </a:rPr>
              <a:t>System Admin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74586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5633A6A-2993-401E-AE1C-811E52D45EB2}"/>
              </a:ext>
            </a:extLst>
          </p:cNvPr>
          <p:cNvSpPr txBox="1"/>
          <p:nvPr/>
        </p:nvSpPr>
        <p:spPr>
          <a:xfrm>
            <a:off x="4146588" y="291548"/>
            <a:ext cx="38988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วิธีดำเนินงานวิจัย</a:t>
            </a:r>
            <a:endParaRPr lang="en-US" sz="4000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pic>
        <p:nvPicPr>
          <p:cNvPr id="3" name="Picture 2" descr="C:\Users\KITTIP~1\AppData\Local\Temp\SNAGHTMLd4da2f4e.PNG">
            <a:extLst>
              <a:ext uri="{FF2B5EF4-FFF2-40B4-BE49-F238E27FC236}">
                <a16:creationId xmlns:a16="http://schemas.microsoft.com/office/drawing/2014/main" id="{000CA100-715F-48F4-8952-A1FF57FFE6E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" y="2267007"/>
            <a:ext cx="5309870" cy="3235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20D885-1C62-4828-9A20-C5BD750B8B2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344686" y="2645240"/>
            <a:ext cx="5309870" cy="20713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AE1535-9432-41CB-8FA1-C8D83603E09E}"/>
              </a:ext>
            </a:extLst>
          </p:cNvPr>
          <p:cNvSpPr txBox="1"/>
          <p:nvPr/>
        </p:nvSpPr>
        <p:spPr>
          <a:xfrm>
            <a:off x="1148080" y="1772059"/>
            <a:ext cx="3483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rompt" panose="00000500000000000000" pitchFamily="2" charset="-34"/>
                <a:cs typeface="Prompt" panose="00000500000000000000" pitchFamily="2" charset="-34"/>
              </a:rPr>
              <a:t>Dataset Preview &amp; Download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812C4B-7B3E-4F7E-ACB9-711E79ED740B}"/>
              </a:ext>
            </a:extLst>
          </p:cNvPr>
          <p:cNvSpPr/>
          <p:nvPr/>
        </p:nvSpPr>
        <p:spPr>
          <a:xfrm>
            <a:off x="786130" y="1310858"/>
            <a:ext cx="33850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Prompt" panose="00000500000000000000" pitchFamily="2" charset="-34"/>
                <a:cs typeface="Prompt" panose="00000500000000000000" pitchFamily="2" charset="-34"/>
              </a:rPr>
              <a:t>System Admin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166402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5633A6A-2993-401E-AE1C-811E52D45EB2}"/>
              </a:ext>
            </a:extLst>
          </p:cNvPr>
          <p:cNvSpPr txBox="1"/>
          <p:nvPr/>
        </p:nvSpPr>
        <p:spPr>
          <a:xfrm>
            <a:off x="4146588" y="291548"/>
            <a:ext cx="38988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วิธีดำเนินงานวิจัย</a:t>
            </a:r>
            <a:endParaRPr lang="en-US" sz="4000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pic>
        <p:nvPicPr>
          <p:cNvPr id="3" name="Picture 2" descr="C:\Users\KITTIP~1\AppData\Local\Temp\SNAGHTMLd73f4acf.PNG">
            <a:extLst>
              <a:ext uri="{FF2B5EF4-FFF2-40B4-BE49-F238E27FC236}">
                <a16:creationId xmlns:a16="http://schemas.microsoft.com/office/drawing/2014/main" id="{4F6849AC-17BD-4D62-8938-468E65A2E97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2246630"/>
            <a:ext cx="5162550" cy="3393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:\Users\KITTIP~1\AppData\Local\Temp\SNAGHTMLd8d089ae.PNG">
            <a:extLst>
              <a:ext uri="{FF2B5EF4-FFF2-40B4-BE49-F238E27FC236}">
                <a16:creationId xmlns:a16="http://schemas.microsoft.com/office/drawing/2014/main" id="{3F9AD655-B1FA-4EA6-B5AC-46802455D16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494" y="2294255"/>
            <a:ext cx="5309870" cy="264096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91A3A9-5EBD-446D-9C93-E2C3E6B52424}"/>
              </a:ext>
            </a:extLst>
          </p:cNvPr>
          <p:cNvSpPr txBox="1"/>
          <p:nvPr/>
        </p:nvSpPr>
        <p:spPr>
          <a:xfrm>
            <a:off x="1323975" y="1820148"/>
            <a:ext cx="3233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rompt" panose="00000500000000000000" pitchFamily="2" charset="-34"/>
                <a:cs typeface="Prompt" panose="00000500000000000000" pitchFamily="2" charset="-34"/>
              </a:rPr>
              <a:t>Set Permission for Member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8963AA-67FD-4E89-99E8-F31DE2BB651B}"/>
              </a:ext>
            </a:extLst>
          </p:cNvPr>
          <p:cNvSpPr/>
          <p:nvPr/>
        </p:nvSpPr>
        <p:spPr>
          <a:xfrm>
            <a:off x="933450" y="1392199"/>
            <a:ext cx="33850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Prompt" panose="00000500000000000000" pitchFamily="2" charset="-34"/>
                <a:cs typeface="Prompt" panose="00000500000000000000" pitchFamily="2" charset="-34"/>
              </a:rPr>
              <a:t>System Admin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655325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68E90C-A99A-4671-9DCA-E44439FC6144}"/>
              </a:ext>
            </a:extLst>
          </p:cNvPr>
          <p:cNvSpPr txBox="1"/>
          <p:nvPr/>
        </p:nvSpPr>
        <p:spPr>
          <a:xfrm>
            <a:off x="4819849" y="291548"/>
            <a:ext cx="25523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ผลการวิจัย</a:t>
            </a:r>
            <a:endParaRPr lang="en-US" sz="4000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pic>
        <p:nvPicPr>
          <p:cNvPr id="4" name="Picture 3" descr="C:\Users\KITTIP~1\AppData\Local\Temp\SNAGHTMLd8b09fa3.PNG">
            <a:extLst>
              <a:ext uri="{FF2B5EF4-FFF2-40B4-BE49-F238E27FC236}">
                <a16:creationId xmlns:a16="http://schemas.microsoft.com/office/drawing/2014/main" id="{7AD20081-1F3A-4685-BC95-73ED3BA0DDA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18" y="2129288"/>
            <a:ext cx="5309870" cy="3112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KITTIP~1\AppData\Local\Temp\SNAGHTMLd8b5464f.PNG">
            <a:extLst>
              <a:ext uri="{FF2B5EF4-FFF2-40B4-BE49-F238E27FC236}">
                <a16:creationId xmlns:a16="http://schemas.microsoft.com/office/drawing/2014/main" id="{C8339086-CBFE-4348-A8CC-5D8269DBA5B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75" y="1537902"/>
            <a:ext cx="5309870" cy="3012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KITTIP~1\AppData\Local\Temp\SNAGHTMLd8babf6f.PNG">
            <a:extLst>
              <a:ext uri="{FF2B5EF4-FFF2-40B4-BE49-F238E27FC236}">
                <a16:creationId xmlns:a16="http://schemas.microsoft.com/office/drawing/2014/main" id="{E729D984-FCD1-498E-9CAF-5D635EDD435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814" y="3780923"/>
            <a:ext cx="5309870" cy="238506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117CCF-72FF-4BA3-A7CD-E3D758D3CC65}"/>
              </a:ext>
            </a:extLst>
          </p:cNvPr>
          <p:cNvSpPr txBox="1"/>
          <p:nvPr/>
        </p:nvSpPr>
        <p:spPr>
          <a:xfrm>
            <a:off x="1186447" y="1651229"/>
            <a:ext cx="2791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rompt" panose="00000500000000000000" pitchFamily="2" charset="-34"/>
                <a:cs typeface="Prompt" panose="00000500000000000000" pitchFamily="2" charset="-34"/>
              </a:rPr>
              <a:t>None Registration User</a:t>
            </a:r>
          </a:p>
        </p:txBody>
      </p:sp>
    </p:spTree>
    <p:extLst>
      <p:ext uri="{BB962C8B-B14F-4D97-AF65-F5344CB8AC3E}">
        <p14:creationId xmlns:p14="http://schemas.microsoft.com/office/powerpoint/2010/main" val="39937682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68E90C-A99A-4671-9DCA-E44439FC6144}"/>
              </a:ext>
            </a:extLst>
          </p:cNvPr>
          <p:cNvSpPr txBox="1"/>
          <p:nvPr/>
        </p:nvSpPr>
        <p:spPr>
          <a:xfrm>
            <a:off x="4819849" y="291548"/>
            <a:ext cx="25523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ผลการวิจัย</a:t>
            </a:r>
            <a:endParaRPr lang="en-US" sz="4000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pic>
        <p:nvPicPr>
          <p:cNvPr id="7" name="Picture 6" descr="C:\Users\KITTIP~1\AppData\Local\Temp\SNAGHTMLd70d100b.PNG">
            <a:extLst>
              <a:ext uri="{FF2B5EF4-FFF2-40B4-BE49-F238E27FC236}">
                <a16:creationId xmlns:a16="http://schemas.microsoft.com/office/drawing/2014/main" id="{F401C296-BCA3-47C1-8422-539BF9E3751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458" y="2045068"/>
            <a:ext cx="4581525" cy="303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Users\KITTIP~1\AppData\Local\Temp\SNAGHTMLd8b09fa3.PNG">
            <a:extLst>
              <a:ext uri="{FF2B5EF4-FFF2-40B4-BE49-F238E27FC236}">
                <a16:creationId xmlns:a16="http://schemas.microsoft.com/office/drawing/2014/main" id="{C8E3CA5C-C147-4210-AE6B-5E0BF18E19B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13247"/>
            <a:ext cx="5309870" cy="311277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A6837B0-5D35-4BE7-A071-357ECC51FE8F}"/>
              </a:ext>
            </a:extLst>
          </p:cNvPr>
          <p:cNvSpPr txBox="1"/>
          <p:nvPr/>
        </p:nvSpPr>
        <p:spPr>
          <a:xfrm>
            <a:off x="1186447" y="1651229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rompt" panose="00000500000000000000" pitchFamily="2" charset="-34"/>
                <a:cs typeface="Prompt" panose="00000500000000000000" pitchFamily="2" charset="-34"/>
              </a:rPr>
              <a:t>Registration User</a:t>
            </a:r>
          </a:p>
        </p:txBody>
      </p:sp>
    </p:spTree>
    <p:extLst>
      <p:ext uri="{BB962C8B-B14F-4D97-AF65-F5344CB8AC3E}">
        <p14:creationId xmlns:p14="http://schemas.microsoft.com/office/powerpoint/2010/main" val="35115481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68E90C-A99A-4671-9DCA-E44439FC6144}"/>
              </a:ext>
            </a:extLst>
          </p:cNvPr>
          <p:cNvSpPr txBox="1"/>
          <p:nvPr/>
        </p:nvSpPr>
        <p:spPr>
          <a:xfrm>
            <a:off x="4819849" y="291548"/>
            <a:ext cx="25523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ผลการวิจัย</a:t>
            </a:r>
            <a:endParaRPr lang="en-US" sz="4000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pic>
        <p:nvPicPr>
          <p:cNvPr id="7" name="Picture 6" descr="C:\Users\KITTIP~1\AppData\Local\Temp\SNAGHTML2147a7.PNG">
            <a:extLst>
              <a:ext uri="{FF2B5EF4-FFF2-40B4-BE49-F238E27FC236}">
                <a16:creationId xmlns:a16="http://schemas.microsoft.com/office/drawing/2014/main" id="{AADEB583-07DE-433B-B39D-AE203D357B3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53" y="1620359"/>
            <a:ext cx="4959749" cy="2235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KITTIP~1\AppData\Local\Temp\SNAGHTML2a77a4.PNG">
            <a:extLst>
              <a:ext uri="{FF2B5EF4-FFF2-40B4-BE49-F238E27FC236}">
                <a16:creationId xmlns:a16="http://schemas.microsoft.com/office/drawing/2014/main" id="{810F0EDB-2D5D-47B0-9EA8-063B83EEF7A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53" y="3944349"/>
            <a:ext cx="4959749" cy="227901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00130A-BF3D-4DE2-A143-F0FDA9614BCE}"/>
              </a:ext>
            </a:extLst>
          </p:cNvPr>
          <p:cNvSpPr txBox="1"/>
          <p:nvPr/>
        </p:nvSpPr>
        <p:spPr>
          <a:xfrm>
            <a:off x="910222" y="1327379"/>
            <a:ext cx="2186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rompt" panose="00000500000000000000" pitchFamily="2" charset="-34"/>
                <a:cs typeface="Prompt" panose="00000500000000000000" pitchFamily="2" charset="-34"/>
              </a:rPr>
              <a:t>Admin Permission</a:t>
            </a:r>
          </a:p>
        </p:txBody>
      </p:sp>
      <p:pic>
        <p:nvPicPr>
          <p:cNvPr id="10" name="Picture 9" descr="C:\Users\KITTIP~1\AppData\Local\Temp\SNAGHTML309560.PNG">
            <a:extLst>
              <a:ext uri="{FF2B5EF4-FFF2-40B4-BE49-F238E27FC236}">
                <a16:creationId xmlns:a16="http://schemas.microsoft.com/office/drawing/2014/main" id="{1C1BF8F5-CEA7-4362-8349-34651BDA4F9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15736"/>
            <a:ext cx="4883549" cy="2983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:\Users\KITTIP~1\AppData\Local\Temp\SNAGHTML31c6db.PNG">
            <a:extLst>
              <a:ext uri="{FF2B5EF4-FFF2-40B4-BE49-F238E27FC236}">
                <a16:creationId xmlns:a16="http://schemas.microsoft.com/office/drawing/2014/main" id="{5E047CEC-9EFC-49D0-BB5E-39DFD21D09E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074" y="3674783"/>
            <a:ext cx="4883548" cy="26809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7261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2A20EB-032B-4CEB-B15C-BF2C585CABD5}"/>
              </a:ext>
            </a:extLst>
          </p:cNvPr>
          <p:cNvSpPr txBox="1"/>
          <p:nvPr/>
        </p:nvSpPr>
        <p:spPr>
          <a:xfrm>
            <a:off x="4574795" y="291547"/>
            <a:ext cx="28809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วัตถุประสงค์</a:t>
            </a:r>
            <a:endParaRPr lang="en-US" sz="4000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69DA96-ACCC-4730-B4CC-A0FB168E696C}"/>
              </a:ext>
            </a:extLst>
          </p:cNvPr>
          <p:cNvSpPr/>
          <p:nvPr/>
        </p:nvSpPr>
        <p:spPr>
          <a:xfrm>
            <a:off x="1028582" y="1773920"/>
            <a:ext cx="10022597" cy="4029961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C4B2B5-7363-470E-8103-2F7829ADF748}"/>
              </a:ext>
            </a:extLst>
          </p:cNvPr>
          <p:cNvSpPr txBox="1"/>
          <p:nvPr/>
        </p:nvSpPr>
        <p:spPr>
          <a:xfrm>
            <a:off x="1334175" y="2720090"/>
            <a:ext cx="936215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thaiDist">
              <a:lnSpc>
                <a:spcPct val="150000"/>
              </a:lnSpc>
              <a:defRPr/>
            </a:pPr>
            <a:r>
              <a:rPr lang="th-TH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	“เพื่อบริหารจัดการข้อมูลภายในคณะวิทยาศาสตร์ฯ ให้เป็น</a:t>
            </a:r>
            <a:r>
              <a:rPr lang="th-TH" altLang="ko-KR" sz="24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ข้อมูลที่มีคุณภาพ</a:t>
            </a:r>
            <a:r>
              <a:rPr lang="th-TH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ตามเกณฑ์การวัดคุณภาพข้อมูลของสำนักงานพัฒนารัฐบาลดิจิทัล (องค์การมหาชน) (สพร.) โดยใช้เครื่องมือจัดการภายในคลังข้อมูล”</a:t>
            </a: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875389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C9737B5-76DB-4069-BBD8-C19A4ED07C45}"/>
              </a:ext>
            </a:extLst>
          </p:cNvPr>
          <p:cNvSpPr txBox="1"/>
          <p:nvPr/>
        </p:nvSpPr>
        <p:spPr>
          <a:xfrm>
            <a:off x="1186447" y="1651229"/>
            <a:ext cx="2351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Prompt" panose="00000500000000000000" pitchFamily="2" charset="-34"/>
                <a:cs typeface="Prompt" panose="00000500000000000000" pitchFamily="2" charset="-34"/>
              </a:rPr>
              <a:t>Editor Permission</a:t>
            </a:r>
          </a:p>
        </p:txBody>
      </p:sp>
      <p:pic>
        <p:nvPicPr>
          <p:cNvPr id="4" name="Picture 3" descr="C:\Users\KITTIP~1\AppData\Local\Temp\SNAGHTML309560.PNG">
            <a:extLst>
              <a:ext uri="{FF2B5EF4-FFF2-40B4-BE49-F238E27FC236}">
                <a16:creationId xmlns:a16="http://schemas.microsoft.com/office/drawing/2014/main" id="{F9E708D1-CB88-46B5-A7F2-9F57865F784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43" y="2152985"/>
            <a:ext cx="5003800" cy="2983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KITTIP~1\AppData\Local\Temp\SNAGHTML31c6db.PNG">
            <a:extLst>
              <a:ext uri="{FF2B5EF4-FFF2-40B4-BE49-F238E27FC236}">
                <a16:creationId xmlns:a16="http://schemas.microsoft.com/office/drawing/2014/main" id="{44EE9A8D-CE87-4CBF-A574-79A1782A061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458" y="2132665"/>
            <a:ext cx="5105400" cy="302387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F3C145-B7F9-4019-B43D-2A2AFDDBCAFB}"/>
              </a:ext>
            </a:extLst>
          </p:cNvPr>
          <p:cNvSpPr txBox="1"/>
          <p:nvPr/>
        </p:nvSpPr>
        <p:spPr>
          <a:xfrm>
            <a:off x="4819849" y="291548"/>
            <a:ext cx="25523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ผลการวิจัย</a:t>
            </a:r>
            <a:endParaRPr lang="en-US" sz="4000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317852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C9737B5-76DB-4069-BBD8-C19A4ED07C45}"/>
              </a:ext>
            </a:extLst>
          </p:cNvPr>
          <p:cNvSpPr txBox="1"/>
          <p:nvPr/>
        </p:nvSpPr>
        <p:spPr>
          <a:xfrm>
            <a:off x="947153" y="1756004"/>
            <a:ext cx="2629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Prompt" panose="00000500000000000000" pitchFamily="2" charset="-34"/>
                <a:cs typeface="Prompt" panose="00000500000000000000" pitchFamily="2" charset="-34"/>
              </a:rPr>
              <a:t>Permission Member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F3C145-B7F9-4019-B43D-2A2AFDDBCAFB}"/>
              </a:ext>
            </a:extLst>
          </p:cNvPr>
          <p:cNvSpPr txBox="1"/>
          <p:nvPr/>
        </p:nvSpPr>
        <p:spPr>
          <a:xfrm>
            <a:off x="4819849" y="291548"/>
            <a:ext cx="25523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ผลการวิจัย</a:t>
            </a:r>
            <a:endParaRPr lang="en-US" sz="4000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pic>
        <p:nvPicPr>
          <p:cNvPr id="7" name="Picture 6" descr="C:\Users\KITTIP~1\AppData\Local\Temp\SNAGHTML488fac1.PNG">
            <a:extLst>
              <a:ext uri="{FF2B5EF4-FFF2-40B4-BE49-F238E27FC236}">
                <a16:creationId xmlns:a16="http://schemas.microsoft.com/office/drawing/2014/main" id="{C1BAFAD8-8B3B-4418-AB99-005AB6BB0AE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559" y="2214015"/>
            <a:ext cx="5148847" cy="3024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KITTIP~1\AppData\Local\Temp\SNAGHTML309560.PNG">
            <a:extLst>
              <a:ext uri="{FF2B5EF4-FFF2-40B4-BE49-F238E27FC236}">
                <a16:creationId xmlns:a16="http://schemas.microsoft.com/office/drawing/2014/main" id="{289E2F55-85BF-47F7-AAEE-B135FA265E1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52" y="2223541"/>
            <a:ext cx="5148847" cy="30247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5FB41C2-44D2-4197-8EBD-4DA5D04CDBB0}"/>
              </a:ext>
            </a:extLst>
          </p:cNvPr>
          <p:cNvCxnSpPr>
            <a:cxnSpLocks/>
          </p:cNvCxnSpPr>
          <p:nvPr/>
        </p:nvCxnSpPr>
        <p:spPr>
          <a:xfrm flipH="1">
            <a:off x="2261776" y="2705100"/>
            <a:ext cx="871949" cy="2667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2EEF016-E941-49BB-87D0-41440E956691}"/>
              </a:ext>
            </a:extLst>
          </p:cNvPr>
          <p:cNvCxnSpPr>
            <a:cxnSpLocks/>
          </p:cNvCxnSpPr>
          <p:nvPr/>
        </p:nvCxnSpPr>
        <p:spPr>
          <a:xfrm>
            <a:off x="2352675" y="2705100"/>
            <a:ext cx="781050" cy="2667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7898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4F3C145-B7F9-4019-B43D-2A2AFDDBCAFB}"/>
              </a:ext>
            </a:extLst>
          </p:cNvPr>
          <p:cNvSpPr txBox="1"/>
          <p:nvPr/>
        </p:nvSpPr>
        <p:spPr>
          <a:xfrm>
            <a:off x="4819849" y="291548"/>
            <a:ext cx="17491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บทสรุป</a:t>
            </a:r>
            <a:endParaRPr lang="en-US" sz="4000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EE830C-D6A8-4022-9099-5C252E68F779}"/>
              </a:ext>
            </a:extLst>
          </p:cNvPr>
          <p:cNvSpPr/>
          <p:nvPr/>
        </p:nvSpPr>
        <p:spPr>
          <a:xfrm>
            <a:off x="759922" y="1449503"/>
            <a:ext cx="4793153" cy="472269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3AEFDB-98F9-4121-8F7E-0BF84F63AA94}"/>
              </a:ext>
            </a:extLst>
          </p:cNvPr>
          <p:cNvSpPr/>
          <p:nvPr/>
        </p:nvSpPr>
        <p:spPr>
          <a:xfrm>
            <a:off x="6066869" y="1449502"/>
            <a:ext cx="5036240" cy="472269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F63BB0-20FF-47D9-B07A-F12D3EB97E04}"/>
              </a:ext>
            </a:extLst>
          </p:cNvPr>
          <p:cNvSpPr txBox="1"/>
          <p:nvPr/>
        </p:nvSpPr>
        <p:spPr>
          <a:xfrm>
            <a:off x="993641" y="1652794"/>
            <a:ext cx="4387984" cy="4473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u="sng" dirty="0">
                <a:latin typeface="Prompt" panose="00000500000000000000" pitchFamily="2" charset="-34"/>
                <a:cs typeface="Prompt" panose="00000500000000000000" pitchFamily="2" charset="-34"/>
              </a:rPr>
              <a:t>สรุปผลการวิจัย</a:t>
            </a:r>
            <a:endParaRPr lang="en-US" sz="2000" u="sng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342900" indent="-342900">
              <a:lnSpc>
                <a:spcPct val="150000"/>
              </a:lnSpc>
              <a:spcBef>
                <a:spcPts val="120"/>
              </a:spcBef>
              <a:buFont typeface="Wingdings" panose="05000000000000000000" pitchFamily="2" charset="2"/>
              <a:buChar char="§"/>
            </a:pPr>
            <a:r>
              <a:rPr lang="th-TH" dirty="0">
                <a:latin typeface="Prompt" panose="00000500000000000000" pitchFamily="2" charset="-34"/>
                <a:cs typeface="Prompt" panose="00000500000000000000" pitchFamily="2" charset="-34"/>
              </a:rPr>
              <a:t>ผลจากการวิจัยนี้สามารถพัฒนาคลังข้อมูลที่มีข้อมูลที่มีคุณภาพกล่าวคือ ข้อมูลมีความถูกต้อง พร้อมใช้งาน ครบถ้วน ข้อมูลต้องกัน มีวคามเป็นปัจจุบัน และตรงตามความต้องการของผู้ใช้งาน</a:t>
            </a:r>
          </a:p>
          <a:p>
            <a:pPr marL="342900" indent="-342900">
              <a:lnSpc>
                <a:spcPct val="150000"/>
              </a:lnSpc>
              <a:spcBef>
                <a:spcPts val="120"/>
              </a:spcBef>
              <a:buFont typeface="Wingdings" panose="05000000000000000000" pitchFamily="2" charset="2"/>
              <a:buChar char="§"/>
            </a:pPr>
            <a:r>
              <a:rPr lang="th-TH" dirty="0">
                <a:latin typeface="Prompt" panose="00000500000000000000" pitchFamily="2" charset="-34"/>
                <a:cs typeface="Prompt" panose="00000500000000000000" pitchFamily="2" charset="-34"/>
              </a:rPr>
              <a:t>ทำการติดตั้งและใช้งานระบบ </a:t>
            </a:r>
            <a:r>
              <a:rPr lang="en-US" dirty="0">
                <a:latin typeface="Prompt" panose="00000500000000000000" pitchFamily="2" charset="-34"/>
                <a:cs typeface="Prompt" panose="00000500000000000000" pitchFamily="2" charset="-34"/>
              </a:rPr>
              <a:t>CKAN </a:t>
            </a:r>
            <a:r>
              <a:rPr lang="th-TH" dirty="0">
                <a:latin typeface="Prompt" panose="00000500000000000000" pitchFamily="2" charset="-34"/>
                <a:cs typeface="Prompt" panose="00000500000000000000" pitchFamily="2" charset="-34"/>
              </a:rPr>
              <a:t>ซึ่งเป็นเครื่องมือช่วยในการจัดการบัญชีข้อมูลได้สำเร็จ</a:t>
            </a:r>
            <a:endParaRPr lang="en-US" sz="2000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endParaRPr lang="en-US" sz="2000" u="sng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0AD88C-61F2-4F55-88A5-B7A0C4457D95}"/>
              </a:ext>
            </a:extLst>
          </p:cNvPr>
          <p:cNvSpPr txBox="1"/>
          <p:nvPr/>
        </p:nvSpPr>
        <p:spPr>
          <a:xfrm>
            <a:off x="6161976" y="1690894"/>
            <a:ext cx="48554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u="sng" dirty="0">
                <a:latin typeface="Prompt" panose="00000500000000000000" pitchFamily="2" charset="-34"/>
                <a:cs typeface="Prompt" panose="00000500000000000000" pitchFamily="2" charset="-34"/>
              </a:rPr>
              <a:t>อภิปรายผล</a:t>
            </a:r>
            <a:endParaRPr lang="en-US" sz="2000" u="sng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r>
              <a:rPr lang="th-TH" dirty="0">
                <a:latin typeface="Prompt" panose="00000500000000000000" pitchFamily="2" charset="-34"/>
                <a:cs typeface="Prompt" panose="00000500000000000000" pitchFamily="2" charset="-34"/>
              </a:rPr>
              <a:t>	สามารถพัฒนาคลังข้อมูล รวมทั้งติดตั้งและใช้งาน </a:t>
            </a:r>
            <a:r>
              <a:rPr lang="en-US" dirty="0">
                <a:latin typeface="Prompt" panose="00000500000000000000" pitchFamily="2" charset="-34"/>
                <a:cs typeface="Prompt" panose="00000500000000000000" pitchFamily="2" charset="-34"/>
              </a:rPr>
              <a:t>CKAN </a:t>
            </a:r>
            <a:r>
              <a:rPr lang="th-TH" dirty="0">
                <a:latin typeface="Prompt" panose="00000500000000000000" pitchFamily="2" charset="-34"/>
                <a:cs typeface="Prompt" panose="00000500000000000000" pitchFamily="2" charset="-34"/>
              </a:rPr>
              <a:t>สำเร็จตามที่ตั้งเป้าหมายไว้ แต่กระบวนการที่จะนำชุดข้อมูลจากคลังข้อมูลขึ้นสู่ระบบ </a:t>
            </a:r>
            <a:r>
              <a:rPr lang="en-US" dirty="0">
                <a:latin typeface="Prompt" panose="00000500000000000000" pitchFamily="2" charset="-34"/>
                <a:cs typeface="Prompt" panose="00000500000000000000" pitchFamily="2" charset="-34"/>
              </a:rPr>
              <a:t>CKAN </a:t>
            </a:r>
            <a:r>
              <a:rPr lang="th-TH" dirty="0">
                <a:latin typeface="Prompt" panose="00000500000000000000" pitchFamily="2" charset="-34"/>
                <a:cs typeface="Prompt" panose="00000500000000000000" pitchFamily="2" charset="-34"/>
              </a:rPr>
              <a:t>นั้นยังต้องอาศัยการทำงานจากผู้ใช้งาน จึงยังทำให้ระบบบัญชีข้อมูลยังไม่มีความเป็นอัตโนมัติแบบเต็มรูปแบบ</a:t>
            </a:r>
            <a:endParaRPr lang="en-US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1CAAB1-ECBA-4A20-9421-6A172601AA9C}"/>
              </a:ext>
            </a:extLst>
          </p:cNvPr>
          <p:cNvSpPr txBox="1"/>
          <p:nvPr/>
        </p:nvSpPr>
        <p:spPr>
          <a:xfrm>
            <a:off x="6228650" y="4067167"/>
            <a:ext cx="4793153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u="sng" dirty="0">
                <a:latin typeface="Prompt" panose="00000500000000000000" pitchFamily="2" charset="-34"/>
                <a:cs typeface="Prompt" panose="00000500000000000000" pitchFamily="2" charset="-34"/>
              </a:rPr>
              <a:t>ข้อเสนอแนะ</a:t>
            </a:r>
            <a:endParaRPr lang="en-US" sz="2000" u="sng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endParaRPr lang="th-TH" sz="200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ศึกษาเพิ่มเติมเกี่ยวกับเครื่องมือในการพัฒนาคลังข้อมูลที่มีประสิทธิภาพมากขึ้น เช่น </a:t>
            </a:r>
            <a:r>
              <a:rPr lang="en-US" sz="1600" dirty="0">
                <a:latin typeface="Prompt" panose="00000500000000000000" pitchFamily="2" charset="-34"/>
                <a:cs typeface="Prompt" panose="00000500000000000000" pitchFamily="2" charset="-34"/>
              </a:rPr>
              <a:t>SQL Server </a:t>
            </a:r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และภาษา </a:t>
            </a:r>
            <a:r>
              <a:rPr lang="en-US" sz="1600" dirty="0">
                <a:latin typeface="Prompt" panose="00000500000000000000" pitchFamily="2" charset="-34"/>
                <a:cs typeface="Prompt" panose="00000500000000000000" pitchFamily="2" charset="-34"/>
              </a:rPr>
              <a:t>python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ศึกษาเพิ่มเติมในส่วนของการทำงานของ </a:t>
            </a:r>
            <a:r>
              <a:rPr lang="en-US" sz="1600" dirty="0">
                <a:latin typeface="Prompt" panose="00000500000000000000" pitchFamily="2" charset="-34"/>
                <a:cs typeface="Prompt" panose="00000500000000000000" pitchFamily="2" charset="-34"/>
              </a:rPr>
              <a:t>CKAN </a:t>
            </a:r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การให้บริการข้อมูลด้วย </a:t>
            </a:r>
            <a:r>
              <a:rPr lang="en-US" sz="1600" dirty="0">
                <a:latin typeface="Prompt" panose="00000500000000000000" pitchFamily="2" charset="-34"/>
                <a:cs typeface="Prompt" panose="00000500000000000000" pitchFamily="2" charset="-34"/>
              </a:rPr>
              <a:t>API + </a:t>
            </a:r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ส่วนเสริมของ </a:t>
            </a:r>
            <a:r>
              <a:rPr lang="en-US" sz="1600" dirty="0">
                <a:latin typeface="Prompt" panose="00000500000000000000" pitchFamily="2" charset="-34"/>
                <a:cs typeface="Prompt" panose="00000500000000000000" pitchFamily="2" charset="-34"/>
              </a:rPr>
              <a:t>CKAN</a:t>
            </a:r>
            <a:endParaRPr lang="th-TH" sz="1600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940634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D9C592-DE46-4231-AEAA-0ED3432312DD}"/>
              </a:ext>
            </a:extLst>
          </p:cNvPr>
          <p:cNvGrpSpPr/>
          <p:nvPr/>
        </p:nvGrpSpPr>
        <p:grpSpPr>
          <a:xfrm>
            <a:off x="830132" y="2227183"/>
            <a:ext cx="8576387" cy="2708434"/>
            <a:chOff x="830132" y="2227183"/>
            <a:chExt cx="8576387" cy="270843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3E934F4-6FAD-4B5F-9AEA-CC6270D9A8FE}"/>
                </a:ext>
              </a:extLst>
            </p:cNvPr>
            <p:cNvSpPr txBox="1"/>
            <p:nvPr/>
          </p:nvSpPr>
          <p:spPr>
            <a:xfrm>
              <a:off x="830132" y="2227183"/>
              <a:ext cx="8576387" cy="270843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7000" b="1" dirty="0">
                  <a:ln w="38100">
                    <a:solidFill>
                      <a:schemeClr val="bg1"/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THANK YOU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2B7447B-22F9-4DE4-86A6-0B1DC74EF46C}"/>
                </a:ext>
              </a:extLst>
            </p:cNvPr>
            <p:cNvSpPr txBox="1"/>
            <p:nvPr/>
          </p:nvSpPr>
          <p:spPr>
            <a:xfrm>
              <a:off x="830132" y="2227183"/>
              <a:ext cx="8576387" cy="2708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THANK YOU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157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2A20EB-032B-4CEB-B15C-BF2C585CABD5}"/>
              </a:ext>
            </a:extLst>
          </p:cNvPr>
          <p:cNvSpPr txBox="1"/>
          <p:nvPr/>
        </p:nvSpPr>
        <p:spPr>
          <a:xfrm>
            <a:off x="4574795" y="291547"/>
            <a:ext cx="28809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วัตถุประสงค์</a:t>
            </a:r>
            <a:endParaRPr lang="en-US" sz="4000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D358EC-7007-4484-BCFF-028E927F0174}"/>
              </a:ext>
            </a:extLst>
          </p:cNvPr>
          <p:cNvSpPr/>
          <p:nvPr/>
        </p:nvSpPr>
        <p:spPr>
          <a:xfrm>
            <a:off x="1123406" y="1351952"/>
            <a:ext cx="9345989" cy="4932948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4F940E-6337-4764-9A10-16EFD688ABBF}"/>
              </a:ext>
            </a:extLst>
          </p:cNvPr>
          <p:cNvSpPr/>
          <p:nvPr/>
        </p:nvSpPr>
        <p:spPr>
          <a:xfrm>
            <a:off x="4649647" y="3080466"/>
            <a:ext cx="2237873" cy="1419727"/>
          </a:xfrm>
          <a:prstGeom prst="ellipse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dirty="0">
                <a:latin typeface="Prompt Light" panose="00000400000000000000" pitchFamily="2" charset="-34"/>
                <a:cs typeface="Prompt Light" panose="00000400000000000000" pitchFamily="2" charset="-34"/>
              </a:rPr>
              <a:t>การประเมินคุณภาพข้อมูล</a:t>
            </a:r>
          </a:p>
        </p:txBody>
      </p:sp>
      <p:sp>
        <p:nvSpPr>
          <p:cNvPr id="7" name="Oval Callout 5">
            <a:extLst>
              <a:ext uri="{FF2B5EF4-FFF2-40B4-BE49-F238E27FC236}">
                <a16:creationId xmlns:a16="http://schemas.microsoft.com/office/drawing/2014/main" id="{8D23CF43-1AE8-4C92-AEF7-7E328E29BC96}"/>
              </a:ext>
            </a:extLst>
          </p:cNvPr>
          <p:cNvSpPr/>
          <p:nvPr/>
        </p:nvSpPr>
        <p:spPr>
          <a:xfrm>
            <a:off x="4721691" y="1545049"/>
            <a:ext cx="2140789" cy="1163097"/>
          </a:xfrm>
          <a:prstGeom prst="wedgeEllipseCallout">
            <a:avLst>
              <a:gd name="adj1" fmla="val 2916"/>
              <a:gd name="adj2" fmla="val 69741"/>
            </a:avLst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dirty="0">
                <a:latin typeface="Prompt Light" panose="00000400000000000000" pitchFamily="2" charset="-34"/>
                <a:cs typeface="Prompt Light" panose="00000400000000000000" pitchFamily="2" charset="-34"/>
              </a:rPr>
              <a:t>ข้อมูลมีความพร้อมใช้งาน</a:t>
            </a:r>
          </a:p>
        </p:txBody>
      </p:sp>
      <p:sp>
        <p:nvSpPr>
          <p:cNvPr id="8" name="Oval Callout 7">
            <a:extLst>
              <a:ext uri="{FF2B5EF4-FFF2-40B4-BE49-F238E27FC236}">
                <a16:creationId xmlns:a16="http://schemas.microsoft.com/office/drawing/2014/main" id="{0403F6D5-6AB6-43E1-9897-F6DF39C4D5C4}"/>
              </a:ext>
            </a:extLst>
          </p:cNvPr>
          <p:cNvSpPr/>
          <p:nvPr/>
        </p:nvSpPr>
        <p:spPr>
          <a:xfrm>
            <a:off x="2257378" y="2278212"/>
            <a:ext cx="2140789" cy="1163097"/>
          </a:xfrm>
          <a:prstGeom prst="wedgeEllipseCallout">
            <a:avLst>
              <a:gd name="adj1" fmla="val 50687"/>
              <a:gd name="adj2" fmla="val 46983"/>
            </a:avLst>
          </a:prstGeom>
          <a:ln w="57150">
            <a:solidFill>
              <a:schemeClr val="accent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dirty="0">
                <a:latin typeface="Prompt Light" panose="00000400000000000000" pitchFamily="2" charset="-34"/>
                <a:cs typeface="Prompt Light" panose="00000400000000000000" pitchFamily="2" charset="-34"/>
              </a:rPr>
              <a:t>ข้อมูลมีความถูกต้อง</a:t>
            </a:r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131317CF-AF18-40D7-8406-20D1C79EA795}"/>
              </a:ext>
            </a:extLst>
          </p:cNvPr>
          <p:cNvSpPr/>
          <p:nvPr/>
        </p:nvSpPr>
        <p:spPr>
          <a:xfrm>
            <a:off x="7318714" y="2247875"/>
            <a:ext cx="2140789" cy="1163097"/>
          </a:xfrm>
          <a:prstGeom prst="wedgeEllipseCallout">
            <a:avLst>
              <a:gd name="adj1" fmla="val -59468"/>
              <a:gd name="adj2" fmla="val 40776"/>
            </a:avLst>
          </a:prstGeom>
          <a:ln w="57150"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dirty="0">
                <a:latin typeface="Prompt Light" panose="00000400000000000000" pitchFamily="2" charset="-34"/>
                <a:cs typeface="Prompt Light" panose="00000400000000000000" pitchFamily="2" charset="-34"/>
              </a:rPr>
              <a:t>ข้อมูลมีความครบถ้วน</a:t>
            </a: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CB6BCBA8-4930-4179-A41D-0B0D1BBF7647}"/>
              </a:ext>
            </a:extLst>
          </p:cNvPr>
          <p:cNvSpPr/>
          <p:nvPr/>
        </p:nvSpPr>
        <p:spPr>
          <a:xfrm>
            <a:off x="7202854" y="4173479"/>
            <a:ext cx="2140789" cy="1163097"/>
          </a:xfrm>
          <a:prstGeom prst="wedgeEllipseCallout">
            <a:avLst>
              <a:gd name="adj1" fmla="val -57220"/>
              <a:gd name="adj2" fmla="val -35772"/>
            </a:avLst>
          </a:prstGeom>
          <a:ln w="57150">
            <a:solidFill>
              <a:srgbClr val="7030A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dirty="0">
                <a:latin typeface="Prompt Light" panose="00000400000000000000" pitchFamily="2" charset="-34"/>
                <a:cs typeface="Prompt Light" panose="00000400000000000000" pitchFamily="2" charset="-34"/>
              </a:rPr>
              <a:t>ข้อมูลมีความต้องกัน</a:t>
            </a:r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4CF3C305-FB6F-486C-A838-8CA13320FB8B}"/>
              </a:ext>
            </a:extLst>
          </p:cNvPr>
          <p:cNvSpPr/>
          <p:nvPr/>
        </p:nvSpPr>
        <p:spPr>
          <a:xfrm>
            <a:off x="4663020" y="4935917"/>
            <a:ext cx="2140789" cy="1163097"/>
          </a:xfrm>
          <a:prstGeom prst="wedgeEllipseCallout">
            <a:avLst>
              <a:gd name="adj1" fmla="val 106"/>
              <a:gd name="adj2" fmla="val -67840"/>
            </a:avLst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dirty="0">
                <a:latin typeface="Prompt Light" panose="00000400000000000000" pitchFamily="2" charset="-34"/>
                <a:cs typeface="Prompt Light" panose="00000400000000000000" pitchFamily="2" charset="-34"/>
              </a:rPr>
              <a:t>ข้อมูลมีความเป็นปัจจุบัน</a:t>
            </a:r>
          </a:p>
        </p:txBody>
      </p:sp>
      <p:sp>
        <p:nvSpPr>
          <p:cNvPr id="12" name="Oval Callout 11">
            <a:extLst>
              <a:ext uri="{FF2B5EF4-FFF2-40B4-BE49-F238E27FC236}">
                <a16:creationId xmlns:a16="http://schemas.microsoft.com/office/drawing/2014/main" id="{30DB411D-4C41-4DEF-B361-8D8F638CBFDB}"/>
              </a:ext>
            </a:extLst>
          </p:cNvPr>
          <p:cNvSpPr/>
          <p:nvPr/>
        </p:nvSpPr>
        <p:spPr>
          <a:xfrm>
            <a:off x="2206897" y="4173480"/>
            <a:ext cx="2140789" cy="1163097"/>
          </a:xfrm>
          <a:prstGeom prst="wedgeEllipseCallout">
            <a:avLst>
              <a:gd name="adj1" fmla="val 54621"/>
              <a:gd name="adj2" fmla="val -41979"/>
            </a:avLst>
          </a:prstGeom>
          <a:ln w="57150">
            <a:solidFill>
              <a:srgbClr val="9FAC9A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dirty="0">
                <a:latin typeface="Prompt Light" panose="00000400000000000000" pitchFamily="2" charset="-34"/>
                <a:cs typeface="Prompt Light" panose="00000400000000000000" pitchFamily="2" charset="-34"/>
              </a:rPr>
              <a:t>ข้อมูลตรงตามความต้องการผู้ใช้</a:t>
            </a:r>
          </a:p>
        </p:txBody>
      </p:sp>
    </p:spTree>
    <p:extLst>
      <p:ext uri="{BB962C8B-B14F-4D97-AF65-F5344CB8AC3E}">
        <p14:creationId xmlns:p14="http://schemas.microsoft.com/office/powerpoint/2010/main" val="1096817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772BCD69-D08C-4924-8491-637B1E87C796}"/>
              </a:ext>
            </a:extLst>
          </p:cNvPr>
          <p:cNvSpPr txBox="1">
            <a:spLocks/>
          </p:cNvSpPr>
          <p:nvPr/>
        </p:nvSpPr>
        <p:spPr>
          <a:xfrm>
            <a:off x="731595" y="1067431"/>
            <a:ext cx="8068456" cy="6439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ธรรมาภิบาลข้อมูล (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Data Governance</a:t>
            </a:r>
            <a:r>
              <a:rPr lang="th-TH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)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B4ABFE-CC30-4E27-B3F1-0EFD9A5AC906}"/>
              </a:ext>
            </a:extLst>
          </p:cNvPr>
          <p:cNvSpPr/>
          <p:nvPr/>
        </p:nvSpPr>
        <p:spPr>
          <a:xfrm>
            <a:off x="950492" y="1773294"/>
            <a:ext cx="10587792" cy="448584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h-TH" sz="2000" dirty="0">
                <a:latin typeface="Prompt Light" panose="00000400000000000000" pitchFamily="2" charset="-34"/>
                <a:cs typeface="Prompt Light" panose="00000400000000000000" pitchFamily="2" charset="-34"/>
              </a:rPr>
              <a:t>	หมายถึง การที่ข้อมูลขององค์กรมีความน่าเชื่อถือ สามารถนำชุดข้อมูลไปเผยแพร่ และใช้ประโยชน์ได้ ทั้งบุคลลภายใน แลภายนอกองค์กร</a:t>
            </a:r>
          </a:p>
          <a:p>
            <a:pPr>
              <a:lnSpc>
                <a:spcPct val="150000"/>
              </a:lnSpc>
            </a:pPr>
            <a:endParaRPr lang="th-TH" sz="900" dirty="0">
              <a:latin typeface="Prompt Light" panose="00000400000000000000" pitchFamily="2" charset="-34"/>
              <a:cs typeface="Prompt Light" panose="00000400000000000000" pitchFamily="2" charset="-34"/>
            </a:endParaRPr>
          </a:p>
          <a:p>
            <a:pPr>
              <a:lnSpc>
                <a:spcPct val="150000"/>
              </a:lnSpc>
            </a:pPr>
            <a:r>
              <a:rPr lang="th-TH" sz="2000" b="1" u="sng" dirty="0">
                <a:latin typeface="Prompt Light" panose="00000400000000000000" pitchFamily="2" charset="-34"/>
                <a:cs typeface="Prompt Light" panose="00000400000000000000" pitchFamily="2" charset="-34"/>
              </a:rPr>
              <a:t>สิ่งที่ทำให้ข้อมูลมีความเป็นธรรมมาภิบาล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th-TH" sz="2000" dirty="0">
                <a:latin typeface="Prompt Light" panose="00000400000000000000" pitchFamily="2" charset="-34"/>
                <a:cs typeface="Prompt Light" panose="00000400000000000000" pitchFamily="2" charset="-34"/>
              </a:rPr>
              <a:t>มีความมั่นคงปลอดภัยและรักษาความเป็นส่วนบุคคล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th-TH" sz="2000" dirty="0">
                <a:latin typeface="Prompt Light" panose="00000400000000000000" pitchFamily="2" charset="-34"/>
                <a:cs typeface="Prompt Light" panose="00000400000000000000" pitchFamily="2" charset="-34"/>
              </a:rPr>
              <a:t>มีมาตรการควบคุมและจัดการกระบวนการจัดการข้อมูล หรือวงจรชีวิตของข้อมูล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th-TH" sz="2000" dirty="0">
                <a:latin typeface="Prompt Light" panose="00000400000000000000" pitchFamily="2" charset="-34"/>
                <a:cs typeface="Prompt Light" panose="00000400000000000000" pitchFamily="2" charset="-34"/>
              </a:rPr>
              <a:t>มีนโยบายการใช้ข้อมูลที่ชัดเจน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th-TH" sz="2000" dirty="0">
                <a:latin typeface="Prompt Light" panose="00000400000000000000" pitchFamily="2" charset="-34"/>
                <a:cs typeface="Prompt Light" panose="00000400000000000000" pitchFamily="2" charset="-34"/>
              </a:rPr>
              <a:t>มีการกำหนดบทบาทหน้าที่ของเจ้าของข้อมูล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th-TH" sz="2000" dirty="0">
                <a:latin typeface="Prompt Light" panose="00000400000000000000" pitchFamily="2" charset="-34"/>
                <a:cs typeface="Prompt Light" panose="00000400000000000000" pitchFamily="2" charset="-34"/>
              </a:rPr>
              <a:t>ข้อมูลมีชุดคำอธิบายของข้อมูล (</a:t>
            </a:r>
            <a:r>
              <a:rPr lang="en-US" sz="2000" dirty="0">
                <a:latin typeface="Prompt Light" panose="00000400000000000000" pitchFamily="2" charset="-34"/>
                <a:cs typeface="Prompt Light" panose="00000400000000000000" pitchFamily="2" charset="-34"/>
              </a:rPr>
              <a:t>Metadata)</a:t>
            </a:r>
            <a:endParaRPr lang="th-TH" sz="2000" dirty="0">
              <a:latin typeface="Prompt Light" panose="00000400000000000000" pitchFamily="2" charset="-34"/>
              <a:cs typeface="Prompt Light" panose="00000400000000000000" pitchFamily="2" charset="-34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th-TH" sz="2000" dirty="0">
                <a:latin typeface="Prompt Light" panose="00000400000000000000" pitchFamily="2" charset="-34"/>
                <a:cs typeface="Prompt Light" panose="00000400000000000000" pitchFamily="2" charset="-34"/>
              </a:rPr>
              <a:t>ข้อมูลมีคุณภาพ โดยมีมาตรการในการควบคุมคุณภาพของข้อมูลให้มีคุณภาพสูง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0B9546-9528-4BD9-887D-1A86799A5445}"/>
              </a:ext>
            </a:extLst>
          </p:cNvPr>
          <p:cNvSpPr/>
          <p:nvPr/>
        </p:nvSpPr>
        <p:spPr>
          <a:xfrm>
            <a:off x="757989" y="1642256"/>
            <a:ext cx="10780295" cy="4644189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DF2D73-CD7C-4467-BB21-E1F84C68418B}"/>
              </a:ext>
            </a:extLst>
          </p:cNvPr>
          <p:cNvSpPr txBox="1"/>
          <p:nvPr/>
        </p:nvSpPr>
        <p:spPr>
          <a:xfrm>
            <a:off x="4574795" y="291547"/>
            <a:ext cx="2419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นิยามศัพท์</a:t>
            </a:r>
            <a:endParaRPr lang="en-US" sz="4000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6268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176D94-78FB-47DF-97B8-0297ED50691F}"/>
              </a:ext>
            </a:extLst>
          </p:cNvPr>
          <p:cNvSpPr/>
          <p:nvPr/>
        </p:nvSpPr>
        <p:spPr>
          <a:xfrm>
            <a:off x="1123406" y="1829578"/>
            <a:ext cx="9957678" cy="4257875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A6BD5B-2C3E-492E-B1B7-742150A19E35}"/>
              </a:ext>
            </a:extLst>
          </p:cNvPr>
          <p:cNvSpPr/>
          <p:nvPr/>
        </p:nvSpPr>
        <p:spPr>
          <a:xfrm>
            <a:off x="1287379" y="1900462"/>
            <a:ext cx="9649326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th-TH" sz="2400" dirty="0">
                <a:latin typeface="Prompt Light" panose="00000400000000000000" pitchFamily="2" charset="-34"/>
                <a:ea typeface="SimSun" panose="02010600030101010101" pitchFamily="2" charset="-122"/>
                <a:cs typeface="Prompt Light" panose="00000400000000000000" pitchFamily="2" charset="-34"/>
              </a:rPr>
              <a:t>การรวมข้อมูลรายละเอียดที่อธิบายถึงความเป็นมาของข้อมูล (</a:t>
            </a:r>
            <a:r>
              <a:rPr lang="en-US" sz="2400" dirty="0">
                <a:latin typeface="Prompt Light" panose="00000400000000000000" pitchFamily="2" charset="-34"/>
                <a:ea typeface="SimSun" panose="02010600030101010101" pitchFamily="2" charset="-122"/>
                <a:cs typeface="Prompt Light" panose="00000400000000000000" pitchFamily="2" charset="-34"/>
              </a:rPr>
              <a:t>metadata</a:t>
            </a:r>
            <a:r>
              <a:rPr lang="th-TH" sz="2400" dirty="0">
                <a:latin typeface="Prompt Light" panose="00000400000000000000" pitchFamily="2" charset="-34"/>
                <a:ea typeface="SimSun" panose="02010600030101010101" pitchFamily="2" charset="-122"/>
                <a:cs typeface="Prompt Light" panose="00000400000000000000" pitchFamily="2" charset="-34"/>
              </a:rPr>
              <a:t>) ไว้ในที่เดียว</a:t>
            </a:r>
            <a:endParaRPr lang="en-US" sz="2400" dirty="0">
              <a:latin typeface="Prompt Light" panose="00000400000000000000" pitchFamily="2" charset="-34"/>
              <a:ea typeface="SimSun" panose="02010600030101010101" pitchFamily="2" charset="-122"/>
              <a:cs typeface="Prompt Light" panose="00000400000000000000" pitchFamily="2" charset="-34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th-TH" sz="2400" dirty="0">
                <a:latin typeface="Prompt Light" panose="00000400000000000000" pitchFamily="2" charset="-34"/>
                <a:ea typeface="SimSun" panose="02010600030101010101" pitchFamily="2" charset="-122"/>
                <a:cs typeface="Prompt Light" panose="00000400000000000000" pitchFamily="2" charset="-34"/>
              </a:rPr>
              <a:t>มีการอธิบายข้อมูลเกี่ยวกับตำแหน่งที่ตั้ง</a:t>
            </a:r>
            <a:r>
              <a:rPr lang="en-US" sz="2400" dirty="0">
                <a:latin typeface="Prompt Light" panose="00000400000000000000" pitchFamily="2" charset="-34"/>
                <a:ea typeface="SimSun" panose="02010600030101010101" pitchFamily="2" charset="-122"/>
                <a:cs typeface="Prompt Light" panose="00000400000000000000" pitchFamily="2" charset="-34"/>
              </a:rPr>
              <a:t>, </a:t>
            </a:r>
            <a:r>
              <a:rPr lang="th-TH" sz="2400" dirty="0">
                <a:latin typeface="Prompt Light" panose="00000400000000000000" pitchFamily="2" charset="-34"/>
                <a:ea typeface="SimSun" panose="02010600030101010101" pitchFamily="2" charset="-122"/>
                <a:cs typeface="Prompt Light" panose="00000400000000000000" pitchFamily="2" charset="-34"/>
              </a:rPr>
              <a:t>ประวัติโดยย่อ (</a:t>
            </a:r>
            <a:r>
              <a:rPr lang="en-US" sz="2400" dirty="0">
                <a:latin typeface="Prompt Light" panose="00000400000000000000" pitchFamily="2" charset="-34"/>
                <a:ea typeface="SimSun" panose="02010600030101010101" pitchFamily="2" charset="-122"/>
                <a:cs typeface="Prompt Light" panose="00000400000000000000" pitchFamily="2" charset="-34"/>
              </a:rPr>
              <a:t>profile</a:t>
            </a:r>
            <a:r>
              <a:rPr lang="th-TH" sz="2400" dirty="0">
                <a:latin typeface="Prompt Light" panose="00000400000000000000" pitchFamily="2" charset="-34"/>
                <a:ea typeface="SimSun" panose="02010600030101010101" pitchFamily="2" charset="-122"/>
                <a:cs typeface="Prompt Light" panose="00000400000000000000" pitchFamily="2" charset="-34"/>
              </a:rPr>
              <a:t>)</a:t>
            </a:r>
            <a:r>
              <a:rPr lang="en-US" sz="2400" dirty="0">
                <a:latin typeface="Prompt Light" panose="00000400000000000000" pitchFamily="2" charset="-34"/>
                <a:ea typeface="SimSun" panose="02010600030101010101" pitchFamily="2" charset="-122"/>
                <a:cs typeface="Prompt Light" panose="00000400000000000000" pitchFamily="2" charset="-34"/>
              </a:rPr>
              <a:t>, </a:t>
            </a:r>
            <a:r>
              <a:rPr lang="th-TH" sz="2400" dirty="0">
                <a:latin typeface="Prompt Light" panose="00000400000000000000" pitchFamily="2" charset="-34"/>
                <a:ea typeface="SimSun" panose="02010600030101010101" pitchFamily="2" charset="-122"/>
                <a:cs typeface="Prompt Light" panose="00000400000000000000" pitchFamily="2" charset="-34"/>
              </a:rPr>
              <a:t>สถิติของข้อมูล 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th-TH" sz="2400" dirty="0">
                <a:latin typeface="Prompt Light" panose="00000400000000000000" pitchFamily="2" charset="-34"/>
                <a:ea typeface="SimSun" panose="02010600030101010101" pitchFamily="2" charset="-122"/>
                <a:cs typeface="Prompt Light" panose="00000400000000000000" pitchFamily="2" charset="-34"/>
              </a:rPr>
              <a:t>ช่วยให้ผู้ใช้ค้นหาและจัดการแหล่งข้อมูลได้ง่ายขึ้น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th-TH" sz="2400" dirty="0">
                <a:latin typeface="Prompt Light" panose="00000400000000000000" pitchFamily="2" charset="-34"/>
                <a:ea typeface="SimSun" panose="02010600030101010101" pitchFamily="2" charset="-122"/>
                <a:cs typeface="Prompt Light" panose="00000400000000000000" pitchFamily="2" charset="-34"/>
              </a:rPr>
              <a:t>ช่วยให้องค์กรตัดสินใจได้อย่างเหมาะสมตามการใช้ข้อมูล</a:t>
            </a:r>
            <a:endParaRPr lang="th-TH" sz="2400" dirty="0">
              <a:latin typeface="Prompt Light" panose="00000400000000000000" pitchFamily="2" charset="-34"/>
              <a:cs typeface="Prompt Light" panose="00000400000000000000" pitchFamily="2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6FF335-0F55-4415-8B4B-B62C2D5CF574}"/>
              </a:ext>
            </a:extLst>
          </p:cNvPr>
          <p:cNvSpPr txBox="1"/>
          <p:nvPr/>
        </p:nvSpPr>
        <p:spPr>
          <a:xfrm>
            <a:off x="1123406" y="1109333"/>
            <a:ext cx="5269885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th-TH" altLang="ko-K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บัญชีข้อมูล (</a:t>
            </a:r>
            <a:r>
              <a:rPr lang="en-US" altLang="ko-K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Data Catalog</a:t>
            </a:r>
            <a:r>
              <a:rPr lang="th-TH" altLang="ko-K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C5A847-B0C0-4F60-82A6-AA289F99FB8A}"/>
              </a:ext>
            </a:extLst>
          </p:cNvPr>
          <p:cNvSpPr txBox="1"/>
          <p:nvPr/>
        </p:nvSpPr>
        <p:spPr>
          <a:xfrm>
            <a:off x="4574795" y="291547"/>
            <a:ext cx="2419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นิยามศัพท์</a:t>
            </a:r>
            <a:endParaRPr lang="en-US" sz="4000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46213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176D94-78FB-47DF-97B8-0297ED50691F}"/>
              </a:ext>
            </a:extLst>
          </p:cNvPr>
          <p:cNvSpPr/>
          <p:nvPr/>
        </p:nvSpPr>
        <p:spPr>
          <a:xfrm>
            <a:off x="1123406" y="1829578"/>
            <a:ext cx="9957678" cy="4571223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6FF335-0F55-4415-8B4B-B62C2D5CF574}"/>
              </a:ext>
            </a:extLst>
          </p:cNvPr>
          <p:cNvSpPr txBox="1"/>
          <p:nvPr/>
        </p:nvSpPr>
        <p:spPr>
          <a:xfrm>
            <a:off x="1123406" y="1109333"/>
            <a:ext cx="5269885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th-TH" altLang="ko-K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บัญชีข้อมูล (</a:t>
            </a:r>
            <a:r>
              <a:rPr lang="en-US" altLang="ko-K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Data Catalog</a:t>
            </a:r>
            <a:r>
              <a:rPr lang="th-TH" altLang="ko-K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DE3B44-16FB-4887-B1A0-D9F266E9A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631" y="2026149"/>
            <a:ext cx="6921580" cy="37382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1AF519-4E73-4B3E-B331-E000229F1480}"/>
              </a:ext>
            </a:extLst>
          </p:cNvPr>
          <p:cNvSpPr txBox="1"/>
          <p:nvPr/>
        </p:nvSpPr>
        <p:spPr>
          <a:xfrm>
            <a:off x="4574795" y="291547"/>
            <a:ext cx="2419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นิยามศัพท์</a:t>
            </a:r>
            <a:endParaRPr lang="en-US" sz="4000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69492" y="5964071"/>
            <a:ext cx="81477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https</a:t>
            </a:r>
            <a:r>
              <a:rPr lang="en-US" sz="1600" dirty="0" smtClean="0"/>
              <a:t>://md.go.th/wp-content/uploads/2021/11/Data-catalog-</a:t>
            </a:r>
            <a:r>
              <a:rPr lang="th-TH" sz="1600" dirty="0" smtClean="0"/>
              <a:t>กรมเจ้าท่า</a:t>
            </a:r>
            <a:r>
              <a:rPr lang="en-US" sz="1600" dirty="0" smtClean="0"/>
              <a:t>-</a:t>
            </a:r>
            <a:r>
              <a:rPr lang="th-TH" sz="1600" dirty="0" smtClean="0"/>
              <a:t>ฉบับสมบูรณ์</a:t>
            </a:r>
            <a:r>
              <a:rPr lang="en-US" sz="1600" dirty="0" smtClean="0"/>
              <a:t>.pdf</a:t>
            </a:r>
            <a:endParaRPr lang="th-TH" sz="1600" dirty="0"/>
          </a:p>
        </p:txBody>
      </p:sp>
    </p:spTree>
    <p:extLst>
      <p:ext uri="{BB962C8B-B14F-4D97-AF65-F5344CB8AC3E}">
        <p14:creationId xmlns:p14="http://schemas.microsoft.com/office/powerpoint/2010/main" val="2400530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176D94-78FB-47DF-97B8-0297ED50691F}"/>
              </a:ext>
            </a:extLst>
          </p:cNvPr>
          <p:cNvSpPr/>
          <p:nvPr/>
        </p:nvSpPr>
        <p:spPr>
          <a:xfrm>
            <a:off x="1123406" y="1829578"/>
            <a:ext cx="9957678" cy="4571223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6FF335-0F55-4415-8B4B-B62C2D5CF574}"/>
              </a:ext>
            </a:extLst>
          </p:cNvPr>
          <p:cNvSpPr txBox="1"/>
          <p:nvPr/>
        </p:nvSpPr>
        <p:spPr>
          <a:xfrm>
            <a:off x="1123406" y="1109333"/>
            <a:ext cx="5269885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th-TH" altLang="ko-K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คลังข้อมูล</a:t>
            </a:r>
            <a:r>
              <a:rPr lang="en-US" altLang="ko-K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 (Data Warehouse)</a:t>
            </a:r>
            <a:endParaRPr lang="th-TH" altLang="ko-KR" sz="2800" dirty="0">
              <a:solidFill>
                <a:schemeClr val="tx1">
                  <a:lumMod val="75000"/>
                  <a:lumOff val="25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1AF519-4E73-4B3E-B331-E000229F1480}"/>
              </a:ext>
            </a:extLst>
          </p:cNvPr>
          <p:cNvSpPr txBox="1"/>
          <p:nvPr/>
        </p:nvSpPr>
        <p:spPr>
          <a:xfrm>
            <a:off x="4574795" y="291547"/>
            <a:ext cx="2419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นิยามศัพท์</a:t>
            </a:r>
            <a:endParaRPr lang="en-US" sz="4000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77A572-06FC-499B-B54A-B60206338CC2}"/>
              </a:ext>
            </a:extLst>
          </p:cNvPr>
          <p:cNvSpPr/>
          <p:nvPr/>
        </p:nvSpPr>
        <p:spPr>
          <a:xfrm>
            <a:off x="1306479" y="2050563"/>
            <a:ext cx="46504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Prompt" panose="00000500000000000000" pitchFamily="2" charset="-34"/>
                <a:cs typeface="Prompt" panose="00000500000000000000" pitchFamily="2" charset="-34"/>
              </a:rPr>
              <a:t>OLAP (Online analytical processing)</a:t>
            </a:r>
            <a:endParaRPr lang="th-TH" sz="1600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การประมวลผลเชิงวิเคราะห์</a:t>
            </a:r>
            <a:endParaRPr lang="en-US" sz="1600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endParaRPr lang="th-TH" sz="1600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285750" indent="-285750">
              <a:buFontTx/>
              <a:buChar char="-"/>
            </a:pPr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วิเคราะห์ข้อมูลจำนวนมากเพื่อสนับสนุนการตัดสินใจ</a:t>
            </a:r>
          </a:p>
          <a:p>
            <a:pPr marL="285750" indent="-285750">
              <a:buFontTx/>
              <a:buChar char="-"/>
            </a:pPr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ใช้ข้อมูลย้อนหลังและข้อมูลรวมจากหลายแหล่ง</a:t>
            </a:r>
          </a:p>
          <a:p>
            <a:pPr marL="285750" indent="-285750">
              <a:buFontTx/>
              <a:buChar char="-"/>
            </a:pPr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ใช้ฐานข้อมูลหลายมิติ (</a:t>
            </a:r>
            <a:r>
              <a:rPr lang="en-US" sz="1600" dirty="0">
                <a:latin typeface="Prompt" panose="00000500000000000000" pitchFamily="2" charset="-34"/>
                <a:cs typeface="Prompt" panose="00000500000000000000" pitchFamily="2" charset="-34"/>
              </a:rPr>
              <a:t>Cube</a:t>
            </a:r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) หรือฐานข้อมูลเชิงสัมพันธ์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Prompt" panose="00000500000000000000" pitchFamily="2" charset="-34"/>
                <a:cs typeface="Prompt" panose="00000500000000000000" pitchFamily="2" charset="-34"/>
              </a:rPr>
              <a:t>Star Schema, Snow Flake Schema</a:t>
            </a:r>
          </a:p>
          <a:p>
            <a:pPr marL="285750" indent="-285750">
              <a:buFontTx/>
              <a:buChar char="-"/>
            </a:pPr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ใช้พื้นที่เก็บข้อมูลขนาดใหญ่ เทราไบต์ (</a:t>
            </a:r>
            <a:r>
              <a:rPr lang="en-US" sz="1600" dirty="0">
                <a:latin typeface="Prompt" panose="00000500000000000000" pitchFamily="2" charset="-34"/>
                <a:cs typeface="Prompt" panose="00000500000000000000" pitchFamily="2" charset="-34"/>
              </a:rPr>
              <a:t>TB)</a:t>
            </a:r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 /เพตะไบต์ (</a:t>
            </a:r>
            <a:r>
              <a:rPr lang="en-US" sz="1600" dirty="0">
                <a:latin typeface="Prompt" panose="00000500000000000000" pitchFamily="2" charset="-34"/>
                <a:cs typeface="Prompt" panose="00000500000000000000" pitchFamily="2" charset="-34"/>
              </a:rPr>
              <a:t>PB)</a:t>
            </a:r>
          </a:p>
          <a:p>
            <a:pPr marL="285750" indent="-285750">
              <a:buFontTx/>
              <a:buChar char="-"/>
            </a:pPr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เวลาตอบสนองนานกว่า โดยทั่วไปเป็นวินาทีหรือนาที</a:t>
            </a:r>
            <a:endParaRPr lang="en-US" sz="1600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285750" indent="-285750">
              <a:buFontTx/>
              <a:buChar char="-"/>
            </a:pPr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สำหรับการวิเคราะห์แนวโน้ม ทำนายพฤติกรรมของลูกค้า</a:t>
            </a:r>
            <a:r>
              <a:rPr lang="en-US" sz="1600" dirty="0">
                <a:latin typeface="Prompt" panose="00000500000000000000" pitchFamily="2" charset="-34"/>
                <a:cs typeface="Prompt" panose="00000500000000000000" pitchFamily="2" charset="-34"/>
              </a:rPr>
              <a:t> </a:t>
            </a:r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และระบุความสามารถในการทำกำไร</a:t>
            </a:r>
            <a:endParaRPr lang="en-US" sz="1600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B9CB20-F31D-44CF-BDD8-114902C9B0EB}"/>
              </a:ext>
            </a:extLst>
          </p:cNvPr>
          <p:cNvSpPr txBox="1"/>
          <p:nvPr/>
        </p:nvSpPr>
        <p:spPr>
          <a:xfrm>
            <a:off x="1306479" y="5836215"/>
            <a:ext cx="6142945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th-TH" altLang="ko-KR" sz="1200" dirty="0">
                <a:solidFill>
                  <a:schemeClr val="accent5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ที่มา </a:t>
            </a:r>
            <a:r>
              <a:rPr lang="en-US" altLang="ko-KR" sz="1200" dirty="0">
                <a:solidFill>
                  <a:schemeClr val="accent5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: https://aws.amazon.com/compare/the-difference-between-olap-and-oltp/</a:t>
            </a:r>
            <a:endParaRPr lang="th-TH" altLang="ko-KR" sz="1200" dirty="0">
              <a:solidFill>
                <a:schemeClr val="accent5">
                  <a:lumMod val="75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D8FF16-DD52-44E4-ABB0-E2493FC83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6850" y="2133991"/>
            <a:ext cx="4774158" cy="26563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5CFECC-3EDD-4906-8633-9E73594427F4}"/>
              </a:ext>
            </a:extLst>
          </p:cNvPr>
          <p:cNvSpPr txBox="1"/>
          <p:nvPr/>
        </p:nvSpPr>
        <p:spPr>
          <a:xfrm>
            <a:off x="6096000" y="4785085"/>
            <a:ext cx="4885189" cy="325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th-TH" altLang="ko-KR" sz="1100" dirty="0">
                <a:solidFill>
                  <a:schemeClr val="accent5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ที่มา </a:t>
            </a:r>
            <a:r>
              <a:rPr lang="en-US" altLang="ko-KR" sz="1100" dirty="0">
                <a:solidFill>
                  <a:schemeClr val="accent5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: https://www.linkedin.com/pulse/stars-snowflakes-abhimanyu-s</a:t>
            </a:r>
            <a:endParaRPr lang="th-TH" altLang="ko-KR" sz="1100" dirty="0">
              <a:solidFill>
                <a:schemeClr val="accent5">
                  <a:lumMod val="75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91894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176D94-78FB-47DF-97B8-0297ED50691F}"/>
              </a:ext>
            </a:extLst>
          </p:cNvPr>
          <p:cNvSpPr/>
          <p:nvPr/>
        </p:nvSpPr>
        <p:spPr>
          <a:xfrm>
            <a:off x="1123406" y="1829578"/>
            <a:ext cx="9957678" cy="4571223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6FF335-0F55-4415-8B4B-B62C2D5CF574}"/>
              </a:ext>
            </a:extLst>
          </p:cNvPr>
          <p:cNvSpPr txBox="1"/>
          <p:nvPr/>
        </p:nvSpPr>
        <p:spPr>
          <a:xfrm>
            <a:off x="1123406" y="1109333"/>
            <a:ext cx="5269885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ko-K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CKAN</a:t>
            </a:r>
            <a:endParaRPr lang="th-TH" altLang="ko-KR" sz="2800" dirty="0">
              <a:solidFill>
                <a:schemeClr val="tx1">
                  <a:lumMod val="75000"/>
                  <a:lumOff val="25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1AF519-4E73-4B3E-B331-E000229F1480}"/>
              </a:ext>
            </a:extLst>
          </p:cNvPr>
          <p:cNvSpPr txBox="1"/>
          <p:nvPr/>
        </p:nvSpPr>
        <p:spPr>
          <a:xfrm>
            <a:off x="4574795" y="291547"/>
            <a:ext cx="2419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นิยามศัพท์</a:t>
            </a:r>
            <a:endParaRPr lang="en-US" sz="4000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B466D1-274A-4922-BB0A-3EAFF4520413}"/>
              </a:ext>
            </a:extLst>
          </p:cNvPr>
          <p:cNvSpPr/>
          <p:nvPr/>
        </p:nvSpPr>
        <p:spPr>
          <a:xfrm>
            <a:off x="1702860" y="2015609"/>
            <a:ext cx="8307915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000" dirty="0">
                <a:latin typeface="Prompt" panose="00000500000000000000" pitchFamily="2" charset="-34"/>
                <a:cs typeface="Prompt" panose="00000500000000000000" pitchFamily="2" charset="-34"/>
              </a:rPr>
              <a:t>Open Source </a:t>
            </a:r>
            <a:r>
              <a:rPr lang="th-TH" sz="2000" dirty="0">
                <a:latin typeface="Prompt" panose="00000500000000000000" pitchFamily="2" charset="-34"/>
                <a:cs typeface="Prompt" panose="00000500000000000000" pitchFamily="2" charset="-34"/>
              </a:rPr>
              <a:t>ที่ช่วยในการบริหารจัดการ สืบค้น และให้บริการบัญชีข้อมูล</a:t>
            </a:r>
            <a:endParaRPr lang="en-US" sz="2000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th-TH" sz="2000" dirty="0">
                <a:latin typeface="Prompt" panose="00000500000000000000" pitchFamily="2" charset="-34"/>
                <a:cs typeface="Prompt" panose="00000500000000000000" pitchFamily="2" charset="-34"/>
              </a:rPr>
              <a:t>มีการจัดการข้อมูลองค์กร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th-TH" sz="2000" dirty="0">
                <a:latin typeface="Prompt" panose="00000500000000000000" pitchFamily="2" charset="-34"/>
                <a:cs typeface="Prompt" panose="00000500000000000000" pitchFamily="2" charset="-34"/>
              </a:rPr>
              <a:t>การจัดการชชุดข้อมุลขององค์กร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th-TH" sz="2000" dirty="0">
                <a:latin typeface="Prompt" panose="00000500000000000000" pitchFamily="2" charset="-34"/>
                <a:cs typeface="Prompt" panose="00000500000000000000" pitchFamily="2" charset="-34"/>
              </a:rPr>
              <a:t>การกำหนดสิทธิ์ให้ผู้ใช้งาน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th-TH" sz="2000" dirty="0">
                <a:latin typeface="Prompt" panose="00000500000000000000" pitchFamily="2" charset="-34"/>
                <a:cs typeface="Prompt" panose="00000500000000000000" pitchFamily="2" charset="-34"/>
              </a:rPr>
              <a:t>ใช้ฐานข้อมูล </a:t>
            </a:r>
            <a:r>
              <a:rPr lang="en-US" sz="2000" dirty="0" err="1">
                <a:latin typeface="Prompt" panose="00000500000000000000" pitchFamily="2" charset="-34"/>
                <a:cs typeface="Prompt" panose="00000500000000000000" pitchFamily="2" charset="-34"/>
              </a:rPr>
              <a:t>Postgresql</a:t>
            </a:r>
            <a:endParaRPr lang="en-US" sz="2000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th-TH" sz="2000" dirty="0">
                <a:latin typeface="Prompt" panose="00000500000000000000" pitchFamily="2" charset="-34"/>
                <a:cs typeface="Prompt" panose="00000500000000000000" pitchFamily="2" charset="-34"/>
              </a:rPr>
              <a:t>ใช้ </a:t>
            </a:r>
            <a:r>
              <a:rPr lang="en-US" sz="2000" dirty="0">
                <a:latin typeface="Prompt" panose="00000500000000000000" pitchFamily="2" charset="-34"/>
                <a:cs typeface="Prompt" panose="00000500000000000000" pitchFamily="2" charset="-34"/>
              </a:rPr>
              <a:t>Apache </a:t>
            </a:r>
            <a:r>
              <a:rPr lang="en-US" sz="2000" dirty="0" err="1">
                <a:latin typeface="Prompt" panose="00000500000000000000" pitchFamily="2" charset="-34"/>
                <a:cs typeface="Prompt" panose="00000500000000000000" pitchFamily="2" charset="-34"/>
              </a:rPr>
              <a:t>Solr</a:t>
            </a:r>
            <a:r>
              <a:rPr lang="en-US" sz="2000" dirty="0">
                <a:latin typeface="Prompt" panose="00000500000000000000" pitchFamily="2" charset="-34"/>
                <a:cs typeface="Prompt" panose="00000500000000000000" pitchFamily="2" charset="-34"/>
              </a:rPr>
              <a:t> </a:t>
            </a:r>
            <a:r>
              <a:rPr lang="th-TH" sz="2000" dirty="0">
                <a:latin typeface="Prompt" panose="00000500000000000000" pitchFamily="2" charset="-34"/>
                <a:cs typeface="Prompt" panose="00000500000000000000" pitchFamily="2" charset="-34"/>
              </a:rPr>
              <a:t>เป็นเครื่องมือในการทำ </a:t>
            </a:r>
            <a:r>
              <a:rPr lang="en-US" sz="2000" dirty="0">
                <a:latin typeface="Prompt" panose="00000500000000000000" pitchFamily="2" charset="-34"/>
                <a:cs typeface="Prompt" panose="00000500000000000000" pitchFamily="2" charset="-34"/>
              </a:rPr>
              <a:t>Indexing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endParaRPr lang="en-US" sz="2000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pic>
        <p:nvPicPr>
          <p:cNvPr id="7" name="Picture 6" descr="C:\Users\KITTIP~1\AppData\Local\Temp\SNAGHTMLd3db17a7.PNG">
            <a:extLst>
              <a:ext uri="{FF2B5EF4-FFF2-40B4-BE49-F238E27FC236}">
                <a16:creationId xmlns:a16="http://schemas.microsoft.com/office/drawing/2014/main" id="{DDDCE975-A917-4D21-91EE-9B2985E30A8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533" y="2834006"/>
            <a:ext cx="4241696" cy="21993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81527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1265</TotalTime>
  <Words>924</Words>
  <Application>Microsoft Office PowerPoint</Application>
  <PresentationFormat>Widescreen</PresentationFormat>
  <Paragraphs>165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Prompt Light</vt:lpstr>
      <vt:lpstr>SimSun</vt:lpstr>
      <vt:lpstr>Prompt SemiBold</vt:lpstr>
      <vt:lpstr>Calibri Light</vt:lpstr>
      <vt:lpstr>Calibri</vt:lpstr>
      <vt:lpstr>맑은 고딕</vt:lpstr>
      <vt:lpstr>Cordia New</vt:lpstr>
      <vt:lpstr>Prompt</vt:lpstr>
      <vt:lpstr>Wingdings</vt:lpstr>
      <vt:lpstr>TH SarabunPSK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naphadon yimnoi</dc:creator>
  <cp:lastModifiedBy>Windows User</cp:lastModifiedBy>
  <cp:revision>249</cp:revision>
  <dcterms:created xsi:type="dcterms:W3CDTF">2023-06-01T07:39:44Z</dcterms:created>
  <dcterms:modified xsi:type="dcterms:W3CDTF">2024-01-07T18:50:51Z</dcterms:modified>
</cp:coreProperties>
</file>